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notesMasterIdLst>
    <p:notesMasterId r:id="rId48"/>
  </p:notesMasterIdLst>
  <p:handoutMasterIdLst>
    <p:handoutMasterId r:id="rId49"/>
  </p:handoutMasterIdLst>
  <p:sldIdLst>
    <p:sldId id="256" r:id="rId2"/>
    <p:sldId id="382" r:id="rId3"/>
    <p:sldId id="385" r:id="rId4"/>
    <p:sldId id="384" r:id="rId5"/>
    <p:sldId id="383" r:id="rId6"/>
    <p:sldId id="387" r:id="rId7"/>
    <p:sldId id="2437" r:id="rId8"/>
    <p:sldId id="388" r:id="rId9"/>
    <p:sldId id="2436" r:id="rId10"/>
    <p:sldId id="2443" r:id="rId11"/>
    <p:sldId id="2445" r:id="rId12"/>
    <p:sldId id="2446" r:id="rId13"/>
    <p:sldId id="2447" r:id="rId14"/>
    <p:sldId id="2448" r:id="rId15"/>
    <p:sldId id="2454" r:id="rId16"/>
    <p:sldId id="2455" r:id="rId17"/>
    <p:sldId id="2453" r:id="rId18"/>
    <p:sldId id="2481" r:id="rId19"/>
    <p:sldId id="2466" r:id="rId20"/>
    <p:sldId id="2467" r:id="rId21"/>
    <p:sldId id="2469" r:id="rId22"/>
    <p:sldId id="2470" r:id="rId23"/>
    <p:sldId id="2483" r:id="rId24"/>
    <p:sldId id="2478" r:id="rId25"/>
    <p:sldId id="2485" r:id="rId26"/>
    <p:sldId id="2486" r:id="rId27"/>
    <p:sldId id="2488" r:id="rId28"/>
    <p:sldId id="2490" r:id="rId29"/>
    <p:sldId id="2491" r:id="rId30"/>
    <p:sldId id="2499" r:id="rId31"/>
    <p:sldId id="2489" r:id="rId32"/>
    <p:sldId id="2527" r:id="rId33"/>
    <p:sldId id="2528" r:id="rId34"/>
    <p:sldId id="2534" r:id="rId35"/>
    <p:sldId id="2535" r:id="rId36"/>
    <p:sldId id="2536" r:id="rId37"/>
    <p:sldId id="2516" r:id="rId38"/>
    <p:sldId id="380" r:id="rId39"/>
    <p:sldId id="2459" r:id="rId40"/>
    <p:sldId id="2460" r:id="rId41"/>
    <p:sldId id="2461" r:id="rId42"/>
    <p:sldId id="2462" r:id="rId43"/>
    <p:sldId id="2463" r:id="rId44"/>
    <p:sldId id="2473" r:id="rId45"/>
    <p:sldId id="2450" r:id="rId46"/>
    <p:sldId id="2476" r:id="rId47"/>
  </p:sldIdLst>
  <p:sldSz cx="9144000" cy="5143500" type="screen16x9"/>
  <p:notesSz cx="6858000" cy="9144000"/>
  <p:defaultTextStyle>
    <a:defPPr>
      <a:defRPr lang="fr-FR"/>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3FFFD-C098-4740-BA83-AF7494E26753}">
          <p14:sldIdLst>
            <p14:sldId id="256"/>
            <p14:sldId id="382"/>
          </p14:sldIdLst>
        </p14:section>
        <p14:section name="Single-cell RNA-seq" id="{52CABF62-CF00-46E0-A06D-1ABD4CFC952F}">
          <p14:sldIdLst>
            <p14:sldId id="385"/>
            <p14:sldId id="384"/>
            <p14:sldId id="383"/>
            <p14:sldId id="387"/>
            <p14:sldId id="2437"/>
            <p14:sldId id="388"/>
            <p14:sldId id="2436"/>
            <p14:sldId id="2443"/>
            <p14:sldId id="2445"/>
            <p14:sldId id="2446"/>
          </p14:sldIdLst>
        </p14:section>
        <p14:section name="Single-cell analysis pipeline" id="{BF303717-F6EC-426A-A423-BB247D3D2D09}">
          <p14:sldIdLst>
            <p14:sldId id="2447"/>
            <p14:sldId id="2448"/>
            <p14:sldId id="2454"/>
            <p14:sldId id="2455"/>
            <p14:sldId id="2453"/>
            <p14:sldId id="2481"/>
            <p14:sldId id="2466"/>
            <p14:sldId id="2467"/>
            <p14:sldId id="2469"/>
            <p14:sldId id="2470"/>
            <p14:sldId id="2483"/>
            <p14:sldId id="2478"/>
            <p14:sldId id="2485"/>
            <p14:sldId id="2486"/>
            <p14:sldId id="2488"/>
            <p14:sldId id="2490"/>
            <p14:sldId id="2491"/>
            <p14:sldId id="2499"/>
            <p14:sldId id="2489"/>
            <p14:sldId id="2527"/>
            <p14:sldId id="2528"/>
            <p14:sldId id="2534"/>
            <p14:sldId id="2535"/>
          </p14:sldIdLst>
        </p14:section>
        <p14:section name="Conclusion" id="{7B96ACF6-F4D6-2540-9A63-20C92C252681}">
          <p14:sldIdLst>
            <p14:sldId id="2536"/>
            <p14:sldId id="2516"/>
            <p14:sldId id="380"/>
          </p14:sldIdLst>
        </p14:section>
        <p14:section name="Supplements" id="{AF644CCD-79D8-457A-84AF-FE1C0181D519}">
          <p14:sldIdLst/>
        </p14:section>
        <p14:section name="Alignment / UMI" id="{50F79EAF-F47D-4747-BD3B-1C029F9D45F1}">
          <p14:sldIdLst>
            <p14:sldId id="2459"/>
            <p14:sldId id="2460"/>
            <p14:sldId id="2461"/>
            <p14:sldId id="2462"/>
            <p14:sldId id="2463"/>
          </p14:sldIdLst>
        </p14:section>
        <p14:section name="Dropouts" id="{88EABAD9-8DDB-4D54-8B2D-A8127AA615C9}">
          <p14:sldIdLst>
            <p14:sldId id="2473"/>
            <p14:sldId id="2450"/>
            <p14:sldId id="2476"/>
          </p14:sldIdLst>
        </p14:section>
      </p14:sectionLst>
    </p:ex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p15:guide id="1" orient="horz" pos="2890" userDrawn="1">
          <p15:clr>
            <a:srgbClr val="A4A3A4"/>
          </p15:clr>
        </p15:guide>
        <p15:guide id="2" pos="2160" userDrawn="1">
          <p15:clr>
            <a:srgbClr val="A4A3A4"/>
          </p15:clr>
        </p15:guide>
        <p15:guide id="3" orient="horz" pos="373" userDrawn="1">
          <p15:clr>
            <a:srgbClr val="A4A3A4"/>
          </p15:clr>
        </p15:guide>
        <p15:guide id="4" pos="136" userDrawn="1">
          <p15:clr>
            <a:srgbClr val="A4A3A4"/>
          </p15:clr>
        </p15:guide>
        <p15:guide id="5" pos="4195"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0F2B6"/>
    <a:srgbClr val="60E66D"/>
    <a:srgbClr val="73E97E"/>
    <a:srgbClr val="81EB8B"/>
    <a:srgbClr val="8FED98"/>
    <a:srgbClr val="C2CDA5"/>
    <a:srgbClr val="B3CF99"/>
    <a:srgbClr val="F1F7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46F890A9-2807-4EBB-B81D-B2AA78EC7F39}" styleName="Style foncé 2 - Accentuation 5/Accentuation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90" autoAdjust="0"/>
    <p:restoredTop sz="89633" autoAdjust="0"/>
  </p:normalViewPr>
  <p:slideViewPr>
    <p:cSldViewPr snapToGrid="0" snapToObjects="1" showGuides="1">
      <p:cViewPr varScale="1">
        <p:scale>
          <a:sx n="150" d="100"/>
          <a:sy n="150" d="100"/>
        </p:scale>
        <p:origin x="516" y="114"/>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showGuides="1">
      <p:cViewPr varScale="1">
        <p:scale>
          <a:sx n="122" d="100"/>
          <a:sy n="122" d="100"/>
        </p:scale>
        <p:origin x="5072" y="208"/>
      </p:cViewPr>
      <p:guideLst>
        <p:guide orient="horz" pos="2890"/>
        <p:guide pos="2160"/>
        <p:guide orient="horz" pos="373"/>
        <p:guide pos="136"/>
        <p:guide pos="4195"/>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fr-CH">
                <a:latin typeface="Arial" panose="020B0604020202020204" pitchFamily="34" charset="0"/>
              </a:rPr>
              <a:t>NAME EVENT / NAME PRESENTATION</a:t>
            </a:r>
            <a:endParaRPr lang="fr-CH" dirty="0">
              <a:latin typeface="Arial" panose="020B0604020202020204" pitchFamily="34" charset="0"/>
            </a:endParaRPr>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4996A92-D786-8E43-B631-AC8CCE197032}" type="datetime1">
              <a:rPr lang="fr-CH" smtClean="0">
                <a:latin typeface="Arial" panose="020B0604020202020204" pitchFamily="34" charset="0"/>
              </a:rPr>
              <a:t>09.04.2025</a:t>
            </a:fld>
            <a:endParaRPr lang="fr-CH" dirty="0">
              <a:latin typeface="Arial" panose="020B0604020202020204" pitchFamily="34" charset="0"/>
            </a:endParaRPr>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fr-CH">
                <a:latin typeface="Arial" panose="020B0604020202020204" pitchFamily="34" charset="0"/>
              </a:rPr>
              <a:t>Speaker</a:t>
            </a:r>
            <a:endParaRPr lang="fr-CH" dirty="0">
              <a:latin typeface="Arial" panose="020B0604020202020204" pitchFamily="34" charset="0"/>
            </a:endParaRPr>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BF4AF0-8439-436D-BEF0-52070F19E1B6}" type="slidenum">
              <a:rPr lang="fr-CH" smtClean="0">
                <a:latin typeface="Arial" panose="020B0604020202020204" pitchFamily="34" charset="0"/>
              </a:rPr>
              <a:t>‹#›</a:t>
            </a:fld>
            <a:endParaRPr lang="fr-CH" dirty="0">
              <a:latin typeface="Arial" panose="020B0604020202020204" pitchFamily="34" charset="0"/>
            </a:endParaRPr>
          </a:p>
        </p:txBody>
      </p:sp>
    </p:spTree>
    <p:extLst>
      <p:ext uri="{BB962C8B-B14F-4D97-AF65-F5344CB8AC3E}">
        <p14:creationId xmlns:p14="http://schemas.microsoft.com/office/powerpoint/2010/main" val="1324905688"/>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tif>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gif>
</file>

<file path=ppt/media/image26.pn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png>
</file>

<file path=ppt/media/image39.jpe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49.jpeg>
</file>

<file path=ppt/media/image5.png>
</file>

<file path=ppt/media/image50.png>
</file>

<file path=ppt/media/image51.jpeg>
</file>

<file path=ppt/media/image52.png>
</file>

<file path=ppt/media/image53.png>
</file>

<file path=ppt/media/image54.png>
</file>

<file path=ppt/media/image55.png>
</file>

<file path=ppt/media/image56.png>
</file>

<file path=ppt/media/image57.tif>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jpeg>
</file>

<file path=ppt/media/image67.jpg>
</file>

<file path=ppt/media/image68.png>
</file>

<file path=ppt/media/image69.jpe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defRPr>
            </a:lvl1pPr>
          </a:lstStyle>
          <a:p>
            <a:r>
              <a:rPr lang="fr-FR"/>
              <a:t>NAME EVENT / NAME PRESENTATION</a:t>
            </a:r>
            <a:endParaRPr lang="fr-FR" dirty="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defRPr>
            </a:lvl1pPr>
          </a:lstStyle>
          <a:p>
            <a:fld id="{62D5A2E6-BF77-514A-A699-CC694C3BD51F}" type="datetime1">
              <a:rPr lang="fr-CH" smtClean="0"/>
              <a:t>09.04.2025</a:t>
            </a:fld>
            <a:endParaRPr lang="fr-FR" dirty="0"/>
          </a:p>
        </p:txBody>
      </p:sp>
      <p:sp>
        <p:nvSpPr>
          <p:cNvPr id="4" name="Espace réservé de l'image des diapositives 3"/>
          <p:cNvSpPr>
            <a:spLocks noGrp="1" noRot="1" noChangeAspect="1"/>
          </p:cNvSpPr>
          <p:nvPr>
            <p:ph type="sldImg" idx="2"/>
          </p:nvPr>
        </p:nvSpPr>
        <p:spPr>
          <a:xfrm>
            <a:off x="210518" y="619273"/>
            <a:ext cx="6436964" cy="3620792"/>
          </a:xfrm>
          <a:prstGeom prst="rect">
            <a:avLst/>
          </a:prstGeom>
          <a:noFill/>
          <a:ln w="12700">
            <a:solidFill>
              <a:prstClr val="black"/>
            </a:solidFill>
          </a:ln>
        </p:spPr>
        <p:txBody>
          <a:bodyPr vert="horz" lIns="91440" tIns="45720" rIns="91440" bIns="45720" rtlCol="0" anchor="ctr"/>
          <a:lstStyle/>
          <a:p>
            <a:endParaRPr lang="fr-FR" dirty="0"/>
          </a:p>
        </p:txBody>
      </p:sp>
      <p:sp>
        <p:nvSpPr>
          <p:cNvPr id="5" name="Espace réservé des notes 4"/>
          <p:cNvSpPr>
            <a:spLocks noGrp="1"/>
          </p:cNvSpPr>
          <p:nvPr>
            <p:ph type="body" sz="quarter" idx="3"/>
          </p:nvPr>
        </p:nvSpPr>
        <p:spPr>
          <a:xfrm>
            <a:off x="210518" y="4400549"/>
            <a:ext cx="6436964" cy="4201009"/>
          </a:xfrm>
          <a:prstGeom prst="rect">
            <a:avLst/>
          </a:prstGeom>
        </p:spPr>
        <p:txBody>
          <a:bodyPr vert="horz" lIns="91440" tIns="45720" rIns="91440" bIns="45720" rtlCol="0"/>
          <a:lstStyle/>
          <a:p>
            <a:r>
              <a:rPr lang="fr-FR"/>
              <a:t>Modifier les styles du texte du masque
Deuxième niveau
Troisième niveau
Quatrième niveau
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defRPr>
            </a:lvl1pPr>
          </a:lstStyle>
          <a:p>
            <a:r>
              <a:rPr lang="fr-FR"/>
              <a:t>Speaker</a:t>
            </a:r>
            <a:endParaRPr lang="fr-FR" dirty="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defRPr>
            </a:lvl1pPr>
          </a:lstStyle>
          <a:p>
            <a:fld id="{4CF50783-AAED-1941-8BCC-9F6140F0A6B1}" type="slidenum">
              <a:rPr lang="fr-FR" smtClean="0"/>
              <a:pPr/>
              <a:t>‹#›</a:t>
            </a:fld>
            <a:endParaRPr lang="fr-FR" dirty="0"/>
          </a:p>
        </p:txBody>
      </p:sp>
    </p:spTree>
    <p:extLst>
      <p:ext uri="{BB962C8B-B14F-4D97-AF65-F5344CB8AC3E}">
        <p14:creationId xmlns:p14="http://schemas.microsoft.com/office/powerpoint/2010/main" val="726742729"/>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1138" y="619125"/>
            <a:ext cx="6435725" cy="3621088"/>
          </a:xfrm>
        </p:spPr>
      </p:sp>
      <p:sp>
        <p:nvSpPr>
          <p:cNvPr id="3" name="Espace réservé des notes 2"/>
          <p:cNvSpPr>
            <a:spLocks noGrp="1"/>
          </p:cNvSpPr>
          <p:nvPr>
            <p:ph type="body" idx="1"/>
          </p:nvPr>
        </p:nvSpPr>
        <p:spPr/>
        <p:txBody>
          <a:bodyPr/>
          <a:lstStyle/>
          <a:p>
            <a:endParaRPr lang="fr-FR" dirty="0"/>
          </a:p>
        </p:txBody>
      </p:sp>
      <p:sp>
        <p:nvSpPr>
          <p:cNvPr id="4" name="Espace réservé de l'en-tête 3"/>
          <p:cNvSpPr>
            <a:spLocks noGrp="1"/>
          </p:cNvSpPr>
          <p:nvPr>
            <p:ph type="hdr" sz="quarter"/>
          </p:nvPr>
        </p:nvSpPr>
        <p:spPr/>
        <p:txBody>
          <a:bodyPr/>
          <a:lstStyle/>
          <a:p>
            <a:r>
              <a:rPr lang="fr-FR"/>
              <a:t>NAME EVENT / NAME PRESENTATION</a:t>
            </a:r>
            <a:endParaRPr lang="fr-FR" dirty="0"/>
          </a:p>
        </p:txBody>
      </p:sp>
      <p:sp>
        <p:nvSpPr>
          <p:cNvPr id="5" name="Espace réservé de la date 4"/>
          <p:cNvSpPr>
            <a:spLocks noGrp="1"/>
          </p:cNvSpPr>
          <p:nvPr>
            <p:ph type="dt" idx="1"/>
          </p:nvPr>
        </p:nvSpPr>
        <p:spPr/>
        <p:txBody>
          <a:bodyPr/>
          <a:lstStyle/>
          <a:p>
            <a:fld id="{62D5A2E6-BF77-514A-A699-CC694C3BD51F}" type="datetime1">
              <a:rPr lang="fr-CH" smtClean="0"/>
              <a:t>09.04.2025</a:t>
            </a:fld>
            <a:endParaRPr lang="fr-FR" dirty="0"/>
          </a:p>
        </p:txBody>
      </p:sp>
      <p:sp>
        <p:nvSpPr>
          <p:cNvPr id="6" name="Espace réservé du pied de page 5"/>
          <p:cNvSpPr>
            <a:spLocks noGrp="1"/>
          </p:cNvSpPr>
          <p:nvPr>
            <p:ph type="ftr" sz="quarter" idx="4"/>
          </p:nvPr>
        </p:nvSpPr>
        <p:spPr/>
        <p:txBody>
          <a:bodyPr/>
          <a:lstStyle/>
          <a:p>
            <a:r>
              <a:rPr lang="fr-FR"/>
              <a:t>Speaker</a:t>
            </a:r>
            <a:endParaRPr lang="fr-FR" dirty="0"/>
          </a:p>
        </p:txBody>
      </p:sp>
      <p:sp>
        <p:nvSpPr>
          <p:cNvPr id="7" name="Espace réservé du numéro de diapositive 6"/>
          <p:cNvSpPr>
            <a:spLocks noGrp="1"/>
          </p:cNvSpPr>
          <p:nvPr>
            <p:ph type="sldNum" sz="quarter" idx="5"/>
          </p:nvPr>
        </p:nvSpPr>
        <p:spPr/>
        <p:txBody>
          <a:bodyPr/>
          <a:lstStyle/>
          <a:p>
            <a:fld id="{4CF50783-AAED-1941-8BCC-9F6140F0A6B1}" type="slidenum">
              <a:rPr lang="fr-FR" smtClean="0"/>
              <a:pPr/>
              <a:t>9</a:t>
            </a:fld>
            <a:endParaRPr lang="fr-FR" dirty="0"/>
          </a:p>
        </p:txBody>
      </p:sp>
    </p:spTree>
    <p:extLst>
      <p:ext uri="{BB962C8B-B14F-4D97-AF65-F5344CB8AC3E}">
        <p14:creationId xmlns:p14="http://schemas.microsoft.com/office/powerpoint/2010/main" val="26767408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1138" y="619125"/>
            <a:ext cx="6435725" cy="3621088"/>
          </a:xfrm>
        </p:spPr>
      </p:sp>
      <p:sp>
        <p:nvSpPr>
          <p:cNvPr id="3" name="Notes Placeholder 2"/>
          <p:cNvSpPr>
            <a:spLocks noGrp="1"/>
          </p:cNvSpPr>
          <p:nvPr>
            <p:ph type="body" idx="1"/>
          </p:nvPr>
        </p:nvSpPr>
        <p:spPr/>
        <p:txBody>
          <a:bodyPr/>
          <a:lstStyle/>
          <a:p>
            <a:endParaRPr lang="en-CH" dirty="0"/>
          </a:p>
        </p:txBody>
      </p:sp>
      <p:sp>
        <p:nvSpPr>
          <p:cNvPr id="4" name="Header Placeholder 3"/>
          <p:cNvSpPr>
            <a:spLocks noGrp="1"/>
          </p:cNvSpPr>
          <p:nvPr>
            <p:ph type="hdr" sz="quarter"/>
          </p:nvPr>
        </p:nvSpPr>
        <p:spPr/>
        <p:txBody>
          <a:bodyPr/>
          <a:lstStyle/>
          <a:p>
            <a:r>
              <a:rPr lang="fr-FR"/>
              <a:t>NAME EVENT / NAME PRESENTATION</a:t>
            </a:r>
            <a:endParaRPr lang="fr-FR" dirty="0"/>
          </a:p>
        </p:txBody>
      </p:sp>
      <p:sp>
        <p:nvSpPr>
          <p:cNvPr id="5" name="Date Placeholder 4"/>
          <p:cNvSpPr>
            <a:spLocks noGrp="1"/>
          </p:cNvSpPr>
          <p:nvPr>
            <p:ph type="dt" idx="1"/>
          </p:nvPr>
        </p:nvSpPr>
        <p:spPr/>
        <p:txBody>
          <a:bodyPr/>
          <a:lstStyle/>
          <a:p>
            <a:fld id="{62D5A2E6-BF77-514A-A699-CC694C3BD51F}" type="datetime1">
              <a:rPr lang="fr-CH" smtClean="0"/>
              <a:t>09.04.2025</a:t>
            </a:fld>
            <a:endParaRPr lang="fr-FR" dirty="0"/>
          </a:p>
        </p:txBody>
      </p:sp>
      <p:sp>
        <p:nvSpPr>
          <p:cNvPr id="6" name="Footer Placeholder 5"/>
          <p:cNvSpPr>
            <a:spLocks noGrp="1"/>
          </p:cNvSpPr>
          <p:nvPr>
            <p:ph type="ftr" sz="quarter" idx="4"/>
          </p:nvPr>
        </p:nvSpPr>
        <p:spPr/>
        <p:txBody>
          <a:bodyPr/>
          <a:lstStyle/>
          <a:p>
            <a:r>
              <a:rPr lang="fr-FR"/>
              <a:t>Speaker</a:t>
            </a:r>
            <a:endParaRPr lang="fr-FR" dirty="0"/>
          </a:p>
        </p:txBody>
      </p:sp>
      <p:sp>
        <p:nvSpPr>
          <p:cNvPr id="7" name="Slide Number Placeholder 6"/>
          <p:cNvSpPr>
            <a:spLocks noGrp="1"/>
          </p:cNvSpPr>
          <p:nvPr>
            <p:ph type="sldNum" sz="quarter" idx="5"/>
          </p:nvPr>
        </p:nvSpPr>
        <p:spPr/>
        <p:txBody>
          <a:bodyPr/>
          <a:lstStyle/>
          <a:p>
            <a:fld id="{4CF50783-AAED-1941-8BCC-9F6140F0A6B1}" type="slidenum">
              <a:rPr lang="fr-FR" smtClean="0"/>
              <a:pPr/>
              <a:t>40</a:t>
            </a:fld>
            <a:endParaRPr lang="fr-FR" dirty="0"/>
          </a:p>
        </p:txBody>
      </p:sp>
    </p:spTree>
    <p:extLst>
      <p:ext uri="{BB962C8B-B14F-4D97-AF65-F5344CB8AC3E}">
        <p14:creationId xmlns:p14="http://schemas.microsoft.com/office/powerpoint/2010/main" val="1129145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1138" y="619125"/>
            <a:ext cx="6435725" cy="3621088"/>
          </a:xfrm>
        </p:spPr>
      </p:sp>
      <p:sp>
        <p:nvSpPr>
          <p:cNvPr id="3" name="Notes Placeholder 2"/>
          <p:cNvSpPr>
            <a:spLocks noGrp="1"/>
          </p:cNvSpPr>
          <p:nvPr>
            <p:ph type="body" idx="1"/>
          </p:nvPr>
        </p:nvSpPr>
        <p:spPr/>
        <p:txBody>
          <a:bodyPr/>
          <a:lstStyle/>
          <a:p>
            <a:endParaRPr lang="en-CH" dirty="0"/>
          </a:p>
        </p:txBody>
      </p:sp>
      <p:sp>
        <p:nvSpPr>
          <p:cNvPr id="4" name="Header Placeholder 3"/>
          <p:cNvSpPr>
            <a:spLocks noGrp="1"/>
          </p:cNvSpPr>
          <p:nvPr>
            <p:ph type="hdr" sz="quarter"/>
          </p:nvPr>
        </p:nvSpPr>
        <p:spPr/>
        <p:txBody>
          <a:bodyPr/>
          <a:lstStyle/>
          <a:p>
            <a:r>
              <a:rPr lang="fr-FR"/>
              <a:t>NAME EVENT / NAME PRESENTATION</a:t>
            </a:r>
            <a:endParaRPr lang="fr-FR" dirty="0"/>
          </a:p>
        </p:txBody>
      </p:sp>
      <p:sp>
        <p:nvSpPr>
          <p:cNvPr id="5" name="Date Placeholder 4"/>
          <p:cNvSpPr>
            <a:spLocks noGrp="1"/>
          </p:cNvSpPr>
          <p:nvPr>
            <p:ph type="dt" idx="1"/>
          </p:nvPr>
        </p:nvSpPr>
        <p:spPr/>
        <p:txBody>
          <a:bodyPr/>
          <a:lstStyle/>
          <a:p>
            <a:fld id="{62D5A2E6-BF77-514A-A699-CC694C3BD51F}" type="datetime1">
              <a:rPr lang="fr-CH" smtClean="0"/>
              <a:t>09.04.2025</a:t>
            </a:fld>
            <a:endParaRPr lang="fr-FR" dirty="0"/>
          </a:p>
        </p:txBody>
      </p:sp>
      <p:sp>
        <p:nvSpPr>
          <p:cNvPr id="6" name="Footer Placeholder 5"/>
          <p:cNvSpPr>
            <a:spLocks noGrp="1"/>
          </p:cNvSpPr>
          <p:nvPr>
            <p:ph type="ftr" sz="quarter" idx="4"/>
          </p:nvPr>
        </p:nvSpPr>
        <p:spPr/>
        <p:txBody>
          <a:bodyPr/>
          <a:lstStyle/>
          <a:p>
            <a:r>
              <a:rPr lang="fr-FR"/>
              <a:t>Speaker</a:t>
            </a:r>
            <a:endParaRPr lang="fr-FR" dirty="0"/>
          </a:p>
        </p:txBody>
      </p:sp>
      <p:sp>
        <p:nvSpPr>
          <p:cNvPr id="7" name="Slide Number Placeholder 6"/>
          <p:cNvSpPr>
            <a:spLocks noGrp="1"/>
          </p:cNvSpPr>
          <p:nvPr>
            <p:ph type="sldNum" sz="quarter" idx="5"/>
          </p:nvPr>
        </p:nvSpPr>
        <p:spPr/>
        <p:txBody>
          <a:bodyPr/>
          <a:lstStyle/>
          <a:p>
            <a:fld id="{4CF50783-AAED-1941-8BCC-9F6140F0A6B1}" type="slidenum">
              <a:rPr lang="fr-FR" smtClean="0"/>
              <a:pPr/>
              <a:t>43</a:t>
            </a:fld>
            <a:endParaRPr lang="fr-FR" dirty="0"/>
          </a:p>
        </p:txBody>
      </p:sp>
    </p:spTree>
    <p:extLst>
      <p:ext uri="{BB962C8B-B14F-4D97-AF65-F5344CB8AC3E}">
        <p14:creationId xmlns:p14="http://schemas.microsoft.com/office/powerpoint/2010/main" val="4859045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1138" y="619125"/>
            <a:ext cx="6435725" cy="3621088"/>
          </a:xfrm>
        </p:spPr>
      </p:sp>
      <p:sp>
        <p:nvSpPr>
          <p:cNvPr id="3" name="Notes Placeholder 2"/>
          <p:cNvSpPr>
            <a:spLocks noGrp="1"/>
          </p:cNvSpPr>
          <p:nvPr>
            <p:ph type="body" idx="1"/>
          </p:nvPr>
        </p:nvSpPr>
        <p:spPr/>
        <p:txBody>
          <a:bodyPr/>
          <a:lstStyle/>
          <a:p>
            <a:endParaRPr lang="en-CH" dirty="0"/>
          </a:p>
        </p:txBody>
      </p:sp>
      <p:sp>
        <p:nvSpPr>
          <p:cNvPr id="4" name="Header Placeholder 3"/>
          <p:cNvSpPr>
            <a:spLocks noGrp="1"/>
          </p:cNvSpPr>
          <p:nvPr>
            <p:ph type="hdr" sz="quarter"/>
          </p:nvPr>
        </p:nvSpPr>
        <p:spPr/>
        <p:txBody>
          <a:bodyPr/>
          <a:lstStyle/>
          <a:p>
            <a:r>
              <a:rPr lang="fr-FR"/>
              <a:t>NAME EVENT / NAME PRESENTATION</a:t>
            </a:r>
            <a:endParaRPr lang="fr-FR" dirty="0"/>
          </a:p>
        </p:txBody>
      </p:sp>
      <p:sp>
        <p:nvSpPr>
          <p:cNvPr id="5" name="Date Placeholder 4"/>
          <p:cNvSpPr>
            <a:spLocks noGrp="1"/>
          </p:cNvSpPr>
          <p:nvPr>
            <p:ph type="dt" idx="1"/>
          </p:nvPr>
        </p:nvSpPr>
        <p:spPr/>
        <p:txBody>
          <a:bodyPr/>
          <a:lstStyle/>
          <a:p>
            <a:fld id="{62D5A2E6-BF77-514A-A699-CC694C3BD51F}" type="datetime1">
              <a:rPr lang="fr-CH" smtClean="0"/>
              <a:t>09.04.2025</a:t>
            </a:fld>
            <a:endParaRPr lang="fr-FR" dirty="0"/>
          </a:p>
        </p:txBody>
      </p:sp>
      <p:sp>
        <p:nvSpPr>
          <p:cNvPr id="6" name="Footer Placeholder 5"/>
          <p:cNvSpPr>
            <a:spLocks noGrp="1"/>
          </p:cNvSpPr>
          <p:nvPr>
            <p:ph type="ftr" sz="quarter" idx="4"/>
          </p:nvPr>
        </p:nvSpPr>
        <p:spPr/>
        <p:txBody>
          <a:bodyPr/>
          <a:lstStyle/>
          <a:p>
            <a:r>
              <a:rPr lang="fr-FR"/>
              <a:t>Speaker</a:t>
            </a:r>
            <a:endParaRPr lang="fr-FR" dirty="0"/>
          </a:p>
        </p:txBody>
      </p:sp>
      <p:sp>
        <p:nvSpPr>
          <p:cNvPr id="7" name="Slide Number Placeholder 6"/>
          <p:cNvSpPr>
            <a:spLocks noGrp="1"/>
          </p:cNvSpPr>
          <p:nvPr>
            <p:ph type="sldNum" sz="quarter" idx="5"/>
          </p:nvPr>
        </p:nvSpPr>
        <p:spPr/>
        <p:txBody>
          <a:bodyPr/>
          <a:lstStyle/>
          <a:p>
            <a:fld id="{4CF50783-AAED-1941-8BCC-9F6140F0A6B1}" type="slidenum">
              <a:rPr lang="fr-FR" smtClean="0"/>
              <a:pPr/>
              <a:t>45</a:t>
            </a:fld>
            <a:endParaRPr lang="fr-FR" dirty="0"/>
          </a:p>
        </p:txBody>
      </p:sp>
    </p:spTree>
    <p:extLst>
      <p:ext uri="{BB962C8B-B14F-4D97-AF65-F5344CB8AC3E}">
        <p14:creationId xmlns:p14="http://schemas.microsoft.com/office/powerpoint/2010/main" val="2299755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1138" y="619125"/>
            <a:ext cx="6435725" cy="3621088"/>
          </a:xfrm>
        </p:spPr>
      </p:sp>
      <p:sp>
        <p:nvSpPr>
          <p:cNvPr id="3" name="Notes Placeholder 2"/>
          <p:cNvSpPr>
            <a:spLocks noGrp="1"/>
          </p:cNvSpPr>
          <p:nvPr>
            <p:ph type="body" idx="1"/>
          </p:nvPr>
        </p:nvSpPr>
        <p:spPr/>
        <p:txBody>
          <a:bodyPr/>
          <a:lstStyle/>
          <a:p>
            <a:endParaRPr lang="LID4096" dirty="0"/>
          </a:p>
        </p:txBody>
      </p:sp>
      <p:sp>
        <p:nvSpPr>
          <p:cNvPr id="4" name="Header Placeholder 3"/>
          <p:cNvSpPr>
            <a:spLocks noGrp="1"/>
          </p:cNvSpPr>
          <p:nvPr>
            <p:ph type="hdr" sz="quarter"/>
          </p:nvPr>
        </p:nvSpPr>
        <p:spPr/>
        <p:txBody>
          <a:bodyPr/>
          <a:lstStyle/>
          <a:p>
            <a:r>
              <a:rPr lang="fr-FR"/>
              <a:t>NAME EVENT / NAME PRESENTATION</a:t>
            </a:r>
            <a:endParaRPr lang="fr-FR" dirty="0"/>
          </a:p>
        </p:txBody>
      </p:sp>
      <p:sp>
        <p:nvSpPr>
          <p:cNvPr id="5" name="Date Placeholder 4"/>
          <p:cNvSpPr>
            <a:spLocks noGrp="1"/>
          </p:cNvSpPr>
          <p:nvPr>
            <p:ph type="dt" idx="1"/>
          </p:nvPr>
        </p:nvSpPr>
        <p:spPr/>
        <p:txBody>
          <a:bodyPr/>
          <a:lstStyle/>
          <a:p>
            <a:fld id="{62D5A2E6-BF77-514A-A699-CC694C3BD51F}" type="datetime1">
              <a:rPr lang="fr-CH" smtClean="0"/>
              <a:t>09.04.2025</a:t>
            </a:fld>
            <a:endParaRPr lang="fr-FR" dirty="0"/>
          </a:p>
        </p:txBody>
      </p:sp>
      <p:sp>
        <p:nvSpPr>
          <p:cNvPr id="6" name="Footer Placeholder 5"/>
          <p:cNvSpPr>
            <a:spLocks noGrp="1"/>
          </p:cNvSpPr>
          <p:nvPr>
            <p:ph type="ftr" sz="quarter" idx="4"/>
          </p:nvPr>
        </p:nvSpPr>
        <p:spPr/>
        <p:txBody>
          <a:bodyPr/>
          <a:lstStyle/>
          <a:p>
            <a:r>
              <a:rPr lang="fr-FR"/>
              <a:t>Speaker</a:t>
            </a:r>
            <a:endParaRPr lang="fr-FR" dirty="0"/>
          </a:p>
        </p:txBody>
      </p:sp>
      <p:sp>
        <p:nvSpPr>
          <p:cNvPr id="7" name="Slide Number Placeholder 6"/>
          <p:cNvSpPr>
            <a:spLocks noGrp="1"/>
          </p:cNvSpPr>
          <p:nvPr>
            <p:ph type="sldNum" sz="quarter" idx="5"/>
          </p:nvPr>
        </p:nvSpPr>
        <p:spPr/>
        <p:txBody>
          <a:bodyPr/>
          <a:lstStyle/>
          <a:p>
            <a:fld id="{4CF50783-AAED-1941-8BCC-9F6140F0A6B1}" type="slidenum">
              <a:rPr lang="fr-FR" smtClean="0"/>
              <a:pPr/>
              <a:t>46</a:t>
            </a:fld>
            <a:endParaRPr lang="fr-FR" dirty="0"/>
          </a:p>
        </p:txBody>
      </p:sp>
    </p:spTree>
    <p:extLst>
      <p:ext uri="{BB962C8B-B14F-4D97-AF65-F5344CB8AC3E}">
        <p14:creationId xmlns:p14="http://schemas.microsoft.com/office/powerpoint/2010/main" val="27672388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1138" y="619125"/>
            <a:ext cx="6435725" cy="3621088"/>
          </a:xfrm>
        </p:spPr>
      </p:sp>
      <p:sp>
        <p:nvSpPr>
          <p:cNvPr id="3" name="Espace réservé des notes 2"/>
          <p:cNvSpPr>
            <a:spLocks noGrp="1"/>
          </p:cNvSpPr>
          <p:nvPr>
            <p:ph type="body" idx="1"/>
          </p:nvPr>
        </p:nvSpPr>
        <p:spPr/>
        <p:txBody>
          <a:bodyPr/>
          <a:lstStyle/>
          <a:p>
            <a:endParaRPr lang="fr-FR" dirty="0"/>
          </a:p>
        </p:txBody>
      </p:sp>
      <p:sp>
        <p:nvSpPr>
          <p:cNvPr id="4" name="Espace réservé de l'en-tête 3"/>
          <p:cNvSpPr>
            <a:spLocks noGrp="1"/>
          </p:cNvSpPr>
          <p:nvPr>
            <p:ph type="hdr" sz="quarter"/>
          </p:nvPr>
        </p:nvSpPr>
        <p:spPr/>
        <p:txBody>
          <a:bodyPr/>
          <a:lstStyle/>
          <a:p>
            <a:r>
              <a:rPr lang="fr-FR"/>
              <a:t>NAME EVENT / NAME PRESENTATION</a:t>
            </a:r>
            <a:endParaRPr lang="fr-FR" dirty="0"/>
          </a:p>
        </p:txBody>
      </p:sp>
      <p:sp>
        <p:nvSpPr>
          <p:cNvPr id="5" name="Espace réservé de la date 4"/>
          <p:cNvSpPr>
            <a:spLocks noGrp="1"/>
          </p:cNvSpPr>
          <p:nvPr>
            <p:ph type="dt" idx="1"/>
          </p:nvPr>
        </p:nvSpPr>
        <p:spPr/>
        <p:txBody>
          <a:bodyPr/>
          <a:lstStyle/>
          <a:p>
            <a:fld id="{62D5A2E6-BF77-514A-A699-CC694C3BD51F}" type="datetime1">
              <a:rPr lang="fr-CH" smtClean="0"/>
              <a:t>09.04.2025</a:t>
            </a:fld>
            <a:endParaRPr lang="fr-FR" dirty="0"/>
          </a:p>
        </p:txBody>
      </p:sp>
      <p:sp>
        <p:nvSpPr>
          <p:cNvPr id="6" name="Espace réservé du pied de page 5"/>
          <p:cNvSpPr>
            <a:spLocks noGrp="1"/>
          </p:cNvSpPr>
          <p:nvPr>
            <p:ph type="ftr" sz="quarter" idx="4"/>
          </p:nvPr>
        </p:nvSpPr>
        <p:spPr/>
        <p:txBody>
          <a:bodyPr/>
          <a:lstStyle/>
          <a:p>
            <a:r>
              <a:rPr lang="fr-FR"/>
              <a:t>Speaker</a:t>
            </a:r>
            <a:endParaRPr lang="fr-FR" dirty="0"/>
          </a:p>
        </p:txBody>
      </p:sp>
      <p:sp>
        <p:nvSpPr>
          <p:cNvPr id="7" name="Espace réservé du numéro de diapositive 6"/>
          <p:cNvSpPr>
            <a:spLocks noGrp="1"/>
          </p:cNvSpPr>
          <p:nvPr>
            <p:ph type="sldNum" sz="quarter" idx="5"/>
          </p:nvPr>
        </p:nvSpPr>
        <p:spPr/>
        <p:txBody>
          <a:bodyPr/>
          <a:lstStyle/>
          <a:p>
            <a:fld id="{4CF50783-AAED-1941-8BCC-9F6140F0A6B1}" type="slidenum">
              <a:rPr lang="fr-FR" smtClean="0"/>
              <a:pPr/>
              <a:t>10</a:t>
            </a:fld>
            <a:endParaRPr lang="fr-FR" dirty="0"/>
          </a:p>
        </p:txBody>
      </p:sp>
    </p:spTree>
    <p:extLst>
      <p:ext uri="{BB962C8B-B14F-4D97-AF65-F5344CB8AC3E}">
        <p14:creationId xmlns:p14="http://schemas.microsoft.com/office/powerpoint/2010/main" val="6503741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1138" y="619125"/>
            <a:ext cx="6435725" cy="3621088"/>
          </a:xfrm>
        </p:spPr>
      </p:sp>
      <p:sp>
        <p:nvSpPr>
          <p:cNvPr id="3" name="Espace réservé des notes 2"/>
          <p:cNvSpPr>
            <a:spLocks noGrp="1"/>
          </p:cNvSpPr>
          <p:nvPr>
            <p:ph type="body" idx="1"/>
          </p:nvPr>
        </p:nvSpPr>
        <p:spPr/>
        <p:txBody>
          <a:bodyPr/>
          <a:lstStyle/>
          <a:p>
            <a:endParaRPr lang="fr-FR" dirty="0"/>
          </a:p>
        </p:txBody>
      </p:sp>
      <p:sp>
        <p:nvSpPr>
          <p:cNvPr id="4" name="Espace réservé de l'en-tête 3"/>
          <p:cNvSpPr>
            <a:spLocks noGrp="1"/>
          </p:cNvSpPr>
          <p:nvPr>
            <p:ph type="hdr" sz="quarter"/>
          </p:nvPr>
        </p:nvSpPr>
        <p:spPr/>
        <p:txBody>
          <a:bodyPr/>
          <a:lstStyle/>
          <a:p>
            <a:r>
              <a:rPr lang="fr-FR"/>
              <a:t>NAME EVENT / NAME PRESENTATION</a:t>
            </a:r>
            <a:endParaRPr lang="fr-FR" dirty="0"/>
          </a:p>
        </p:txBody>
      </p:sp>
      <p:sp>
        <p:nvSpPr>
          <p:cNvPr id="5" name="Espace réservé de la date 4"/>
          <p:cNvSpPr>
            <a:spLocks noGrp="1"/>
          </p:cNvSpPr>
          <p:nvPr>
            <p:ph type="dt" idx="1"/>
          </p:nvPr>
        </p:nvSpPr>
        <p:spPr/>
        <p:txBody>
          <a:bodyPr/>
          <a:lstStyle/>
          <a:p>
            <a:fld id="{62D5A2E6-BF77-514A-A699-CC694C3BD51F}" type="datetime1">
              <a:rPr lang="fr-CH" smtClean="0"/>
              <a:t>09.04.2025</a:t>
            </a:fld>
            <a:endParaRPr lang="fr-FR" dirty="0"/>
          </a:p>
        </p:txBody>
      </p:sp>
      <p:sp>
        <p:nvSpPr>
          <p:cNvPr id="6" name="Espace réservé du pied de page 5"/>
          <p:cNvSpPr>
            <a:spLocks noGrp="1"/>
          </p:cNvSpPr>
          <p:nvPr>
            <p:ph type="ftr" sz="quarter" idx="4"/>
          </p:nvPr>
        </p:nvSpPr>
        <p:spPr/>
        <p:txBody>
          <a:bodyPr/>
          <a:lstStyle/>
          <a:p>
            <a:r>
              <a:rPr lang="fr-FR"/>
              <a:t>Speaker</a:t>
            </a:r>
            <a:endParaRPr lang="fr-FR" dirty="0"/>
          </a:p>
        </p:txBody>
      </p:sp>
      <p:sp>
        <p:nvSpPr>
          <p:cNvPr id="7" name="Espace réservé du numéro de diapositive 6"/>
          <p:cNvSpPr>
            <a:spLocks noGrp="1"/>
          </p:cNvSpPr>
          <p:nvPr>
            <p:ph type="sldNum" sz="quarter" idx="5"/>
          </p:nvPr>
        </p:nvSpPr>
        <p:spPr/>
        <p:txBody>
          <a:bodyPr/>
          <a:lstStyle/>
          <a:p>
            <a:fld id="{4CF50783-AAED-1941-8BCC-9F6140F0A6B1}" type="slidenum">
              <a:rPr lang="fr-FR" smtClean="0"/>
              <a:pPr/>
              <a:t>11</a:t>
            </a:fld>
            <a:endParaRPr lang="fr-FR" dirty="0"/>
          </a:p>
        </p:txBody>
      </p:sp>
    </p:spTree>
    <p:extLst>
      <p:ext uri="{BB962C8B-B14F-4D97-AF65-F5344CB8AC3E}">
        <p14:creationId xmlns:p14="http://schemas.microsoft.com/office/powerpoint/2010/main" val="27149009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1138" y="619125"/>
            <a:ext cx="6435725" cy="3621088"/>
          </a:xfrm>
        </p:spPr>
      </p:sp>
      <p:sp>
        <p:nvSpPr>
          <p:cNvPr id="3" name="Notes Placeholder 2"/>
          <p:cNvSpPr>
            <a:spLocks noGrp="1"/>
          </p:cNvSpPr>
          <p:nvPr>
            <p:ph type="body" idx="1"/>
          </p:nvPr>
        </p:nvSpPr>
        <p:spPr/>
        <p:txBody>
          <a:bodyPr/>
          <a:lstStyle/>
          <a:p>
            <a:endParaRPr lang="LID4096" dirty="0"/>
          </a:p>
        </p:txBody>
      </p:sp>
      <p:sp>
        <p:nvSpPr>
          <p:cNvPr id="4" name="Header Placeholder 3"/>
          <p:cNvSpPr>
            <a:spLocks noGrp="1"/>
          </p:cNvSpPr>
          <p:nvPr>
            <p:ph type="hdr" sz="quarter"/>
          </p:nvPr>
        </p:nvSpPr>
        <p:spPr/>
        <p:txBody>
          <a:bodyPr/>
          <a:lstStyle/>
          <a:p>
            <a:r>
              <a:rPr lang="fr-FR"/>
              <a:t>NAME EVENT / NAME PRESENTATION</a:t>
            </a:r>
            <a:endParaRPr lang="fr-FR" dirty="0"/>
          </a:p>
        </p:txBody>
      </p:sp>
      <p:sp>
        <p:nvSpPr>
          <p:cNvPr id="5" name="Date Placeholder 4"/>
          <p:cNvSpPr>
            <a:spLocks noGrp="1"/>
          </p:cNvSpPr>
          <p:nvPr>
            <p:ph type="dt" idx="1"/>
          </p:nvPr>
        </p:nvSpPr>
        <p:spPr/>
        <p:txBody>
          <a:bodyPr/>
          <a:lstStyle/>
          <a:p>
            <a:fld id="{62D5A2E6-BF77-514A-A699-CC694C3BD51F}" type="datetime1">
              <a:rPr lang="fr-CH" smtClean="0"/>
              <a:t>09.04.2025</a:t>
            </a:fld>
            <a:endParaRPr lang="fr-FR" dirty="0"/>
          </a:p>
        </p:txBody>
      </p:sp>
      <p:sp>
        <p:nvSpPr>
          <p:cNvPr id="6" name="Footer Placeholder 5"/>
          <p:cNvSpPr>
            <a:spLocks noGrp="1"/>
          </p:cNvSpPr>
          <p:nvPr>
            <p:ph type="ftr" sz="quarter" idx="4"/>
          </p:nvPr>
        </p:nvSpPr>
        <p:spPr/>
        <p:txBody>
          <a:bodyPr/>
          <a:lstStyle/>
          <a:p>
            <a:r>
              <a:rPr lang="fr-FR"/>
              <a:t>Speaker</a:t>
            </a:r>
            <a:endParaRPr lang="fr-FR" dirty="0"/>
          </a:p>
        </p:txBody>
      </p:sp>
      <p:sp>
        <p:nvSpPr>
          <p:cNvPr id="7" name="Slide Number Placeholder 6"/>
          <p:cNvSpPr>
            <a:spLocks noGrp="1"/>
          </p:cNvSpPr>
          <p:nvPr>
            <p:ph type="sldNum" sz="quarter" idx="5"/>
          </p:nvPr>
        </p:nvSpPr>
        <p:spPr/>
        <p:txBody>
          <a:bodyPr/>
          <a:lstStyle/>
          <a:p>
            <a:fld id="{4CF50783-AAED-1941-8BCC-9F6140F0A6B1}" type="slidenum">
              <a:rPr lang="fr-FR" smtClean="0"/>
              <a:pPr/>
              <a:t>24</a:t>
            </a:fld>
            <a:endParaRPr lang="fr-FR" dirty="0"/>
          </a:p>
        </p:txBody>
      </p:sp>
    </p:spTree>
    <p:extLst>
      <p:ext uri="{BB962C8B-B14F-4D97-AF65-F5344CB8AC3E}">
        <p14:creationId xmlns:p14="http://schemas.microsoft.com/office/powerpoint/2010/main" val="24568143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1138" y="619125"/>
            <a:ext cx="6435725" cy="3621088"/>
          </a:xfrm>
        </p:spPr>
      </p:sp>
      <p:sp>
        <p:nvSpPr>
          <p:cNvPr id="3" name="Notes Placeholder 2"/>
          <p:cNvSpPr>
            <a:spLocks noGrp="1"/>
          </p:cNvSpPr>
          <p:nvPr>
            <p:ph type="body" idx="1"/>
          </p:nvPr>
        </p:nvSpPr>
        <p:spPr/>
        <p:txBody>
          <a:bodyPr/>
          <a:lstStyle/>
          <a:p>
            <a:endParaRPr lang="en-CH" dirty="0"/>
          </a:p>
        </p:txBody>
      </p:sp>
      <p:sp>
        <p:nvSpPr>
          <p:cNvPr id="4" name="Header Placeholder 3"/>
          <p:cNvSpPr>
            <a:spLocks noGrp="1"/>
          </p:cNvSpPr>
          <p:nvPr>
            <p:ph type="hdr" sz="quarter"/>
          </p:nvPr>
        </p:nvSpPr>
        <p:spPr/>
        <p:txBody>
          <a:bodyPr/>
          <a:lstStyle/>
          <a:p>
            <a:r>
              <a:rPr lang="fr-FR"/>
              <a:t>NAME EVENT / NAME PRESENTATION</a:t>
            </a:r>
            <a:endParaRPr lang="fr-FR" dirty="0"/>
          </a:p>
        </p:txBody>
      </p:sp>
      <p:sp>
        <p:nvSpPr>
          <p:cNvPr id="5" name="Date Placeholder 4"/>
          <p:cNvSpPr>
            <a:spLocks noGrp="1"/>
          </p:cNvSpPr>
          <p:nvPr>
            <p:ph type="dt" idx="1"/>
          </p:nvPr>
        </p:nvSpPr>
        <p:spPr/>
        <p:txBody>
          <a:bodyPr/>
          <a:lstStyle/>
          <a:p>
            <a:fld id="{62D5A2E6-BF77-514A-A699-CC694C3BD51F}" type="datetime1">
              <a:rPr lang="fr-CH" smtClean="0"/>
              <a:t>09.04.2025</a:t>
            </a:fld>
            <a:endParaRPr lang="fr-FR" dirty="0"/>
          </a:p>
        </p:txBody>
      </p:sp>
      <p:sp>
        <p:nvSpPr>
          <p:cNvPr id="6" name="Footer Placeholder 5"/>
          <p:cNvSpPr>
            <a:spLocks noGrp="1"/>
          </p:cNvSpPr>
          <p:nvPr>
            <p:ph type="ftr" sz="quarter" idx="4"/>
          </p:nvPr>
        </p:nvSpPr>
        <p:spPr/>
        <p:txBody>
          <a:bodyPr/>
          <a:lstStyle/>
          <a:p>
            <a:r>
              <a:rPr lang="fr-FR"/>
              <a:t>Speaker</a:t>
            </a:r>
            <a:endParaRPr lang="fr-FR" dirty="0"/>
          </a:p>
        </p:txBody>
      </p:sp>
      <p:sp>
        <p:nvSpPr>
          <p:cNvPr id="7" name="Slide Number Placeholder 6"/>
          <p:cNvSpPr>
            <a:spLocks noGrp="1"/>
          </p:cNvSpPr>
          <p:nvPr>
            <p:ph type="sldNum" sz="quarter" idx="5"/>
          </p:nvPr>
        </p:nvSpPr>
        <p:spPr/>
        <p:txBody>
          <a:bodyPr/>
          <a:lstStyle/>
          <a:p>
            <a:fld id="{4CF50783-AAED-1941-8BCC-9F6140F0A6B1}" type="slidenum">
              <a:rPr lang="fr-FR" smtClean="0"/>
              <a:pPr/>
              <a:t>25</a:t>
            </a:fld>
            <a:endParaRPr lang="fr-FR" dirty="0"/>
          </a:p>
        </p:txBody>
      </p:sp>
    </p:spTree>
    <p:extLst>
      <p:ext uri="{BB962C8B-B14F-4D97-AF65-F5344CB8AC3E}">
        <p14:creationId xmlns:p14="http://schemas.microsoft.com/office/powerpoint/2010/main" val="11531758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1138" y="619125"/>
            <a:ext cx="6435725" cy="3621088"/>
          </a:xfrm>
        </p:spPr>
      </p:sp>
      <p:sp>
        <p:nvSpPr>
          <p:cNvPr id="3" name="Notes Placeholder 2"/>
          <p:cNvSpPr>
            <a:spLocks noGrp="1"/>
          </p:cNvSpPr>
          <p:nvPr>
            <p:ph type="body" idx="1"/>
          </p:nvPr>
        </p:nvSpPr>
        <p:spPr/>
        <p:txBody>
          <a:bodyPr/>
          <a:lstStyle/>
          <a:p>
            <a:endParaRPr lang="en-CH" dirty="0"/>
          </a:p>
        </p:txBody>
      </p:sp>
      <p:sp>
        <p:nvSpPr>
          <p:cNvPr id="4" name="Header Placeholder 3"/>
          <p:cNvSpPr>
            <a:spLocks noGrp="1"/>
          </p:cNvSpPr>
          <p:nvPr>
            <p:ph type="hdr" sz="quarter"/>
          </p:nvPr>
        </p:nvSpPr>
        <p:spPr/>
        <p:txBody>
          <a:bodyPr/>
          <a:lstStyle/>
          <a:p>
            <a:r>
              <a:rPr lang="fr-FR"/>
              <a:t>NAME EVENT / NAME PRESENTATION</a:t>
            </a:r>
            <a:endParaRPr lang="fr-FR" dirty="0"/>
          </a:p>
        </p:txBody>
      </p:sp>
      <p:sp>
        <p:nvSpPr>
          <p:cNvPr id="5" name="Date Placeholder 4"/>
          <p:cNvSpPr>
            <a:spLocks noGrp="1"/>
          </p:cNvSpPr>
          <p:nvPr>
            <p:ph type="dt" idx="1"/>
          </p:nvPr>
        </p:nvSpPr>
        <p:spPr/>
        <p:txBody>
          <a:bodyPr/>
          <a:lstStyle/>
          <a:p>
            <a:fld id="{62D5A2E6-BF77-514A-A699-CC694C3BD51F}" type="datetime1">
              <a:rPr lang="fr-CH" smtClean="0"/>
              <a:t>09.04.2025</a:t>
            </a:fld>
            <a:endParaRPr lang="fr-FR" dirty="0"/>
          </a:p>
        </p:txBody>
      </p:sp>
      <p:sp>
        <p:nvSpPr>
          <p:cNvPr id="6" name="Footer Placeholder 5"/>
          <p:cNvSpPr>
            <a:spLocks noGrp="1"/>
          </p:cNvSpPr>
          <p:nvPr>
            <p:ph type="ftr" sz="quarter" idx="4"/>
          </p:nvPr>
        </p:nvSpPr>
        <p:spPr/>
        <p:txBody>
          <a:bodyPr/>
          <a:lstStyle/>
          <a:p>
            <a:r>
              <a:rPr lang="fr-FR"/>
              <a:t>Speaker</a:t>
            </a:r>
            <a:endParaRPr lang="fr-FR" dirty="0"/>
          </a:p>
        </p:txBody>
      </p:sp>
      <p:sp>
        <p:nvSpPr>
          <p:cNvPr id="7" name="Slide Number Placeholder 6"/>
          <p:cNvSpPr>
            <a:spLocks noGrp="1"/>
          </p:cNvSpPr>
          <p:nvPr>
            <p:ph type="sldNum" sz="quarter" idx="5"/>
          </p:nvPr>
        </p:nvSpPr>
        <p:spPr/>
        <p:txBody>
          <a:bodyPr/>
          <a:lstStyle/>
          <a:p>
            <a:fld id="{4CF50783-AAED-1941-8BCC-9F6140F0A6B1}" type="slidenum">
              <a:rPr lang="fr-FR" smtClean="0"/>
              <a:pPr/>
              <a:t>27</a:t>
            </a:fld>
            <a:endParaRPr lang="fr-FR" dirty="0"/>
          </a:p>
        </p:txBody>
      </p:sp>
    </p:spTree>
    <p:extLst>
      <p:ext uri="{BB962C8B-B14F-4D97-AF65-F5344CB8AC3E}">
        <p14:creationId xmlns:p14="http://schemas.microsoft.com/office/powerpoint/2010/main" val="1121483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1138" y="619125"/>
            <a:ext cx="6435725" cy="3621088"/>
          </a:xfrm>
        </p:spPr>
      </p:sp>
      <p:sp>
        <p:nvSpPr>
          <p:cNvPr id="3" name="Notes Placeholder 2"/>
          <p:cNvSpPr>
            <a:spLocks noGrp="1"/>
          </p:cNvSpPr>
          <p:nvPr>
            <p:ph type="body" idx="1"/>
          </p:nvPr>
        </p:nvSpPr>
        <p:spPr/>
        <p:txBody>
          <a:bodyPr/>
          <a:lstStyle/>
          <a:p>
            <a:endParaRPr lang="en-CH" dirty="0"/>
          </a:p>
        </p:txBody>
      </p:sp>
      <p:sp>
        <p:nvSpPr>
          <p:cNvPr id="4" name="Header Placeholder 3"/>
          <p:cNvSpPr>
            <a:spLocks noGrp="1"/>
          </p:cNvSpPr>
          <p:nvPr>
            <p:ph type="hdr" sz="quarter"/>
          </p:nvPr>
        </p:nvSpPr>
        <p:spPr/>
        <p:txBody>
          <a:bodyPr/>
          <a:lstStyle/>
          <a:p>
            <a:r>
              <a:rPr lang="fr-FR"/>
              <a:t>NAME EVENT / NAME PRESENTATION</a:t>
            </a:r>
            <a:endParaRPr lang="fr-FR" dirty="0"/>
          </a:p>
        </p:txBody>
      </p:sp>
      <p:sp>
        <p:nvSpPr>
          <p:cNvPr id="5" name="Date Placeholder 4"/>
          <p:cNvSpPr>
            <a:spLocks noGrp="1"/>
          </p:cNvSpPr>
          <p:nvPr>
            <p:ph type="dt" idx="1"/>
          </p:nvPr>
        </p:nvSpPr>
        <p:spPr/>
        <p:txBody>
          <a:bodyPr/>
          <a:lstStyle/>
          <a:p>
            <a:fld id="{62D5A2E6-BF77-514A-A699-CC694C3BD51F}" type="datetime1">
              <a:rPr lang="fr-CH" smtClean="0"/>
              <a:t>09.04.2025</a:t>
            </a:fld>
            <a:endParaRPr lang="fr-FR" dirty="0"/>
          </a:p>
        </p:txBody>
      </p:sp>
      <p:sp>
        <p:nvSpPr>
          <p:cNvPr id="6" name="Footer Placeholder 5"/>
          <p:cNvSpPr>
            <a:spLocks noGrp="1"/>
          </p:cNvSpPr>
          <p:nvPr>
            <p:ph type="ftr" sz="quarter" idx="4"/>
          </p:nvPr>
        </p:nvSpPr>
        <p:spPr/>
        <p:txBody>
          <a:bodyPr/>
          <a:lstStyle/>
          <a:p>
            <a:r>
              <a:rPr lang="fr-FR"/>
              <a:t>Speaker</a:t>
            </a:r>
            <a:endParaRPr lang="fr-FR" dirty="0"/>
          </a:p>
        </p:txBody>
      </p:sp>
      <p:sp>
        <p:nvSpPr>
          <p:cNvPr id="7" name="Slide Number Placeholder 6"/>
          <p:cNvSpPr>
            <a:spLocks noGrp="1"/>
          </p:cNvSpPr>
          <p:nvPr>
            <p:ph type="sldNum" sz="quarter" idx="5"/>
          </p:nvPr>
        </p:nvSpPr>
        <p:spPr/>
        <p:txBody>
          <a:bodyPr/>
          <a:lstStyle/>
          <a:p>
            <a:fld id="{4CF50783-AAED-1941-8BCC-9F6140F0A6B1}" type="slidenum">
              <a:rPr lang="fr-FR" smtClean="0"/>
              <a:pPr/>
              <a:t>30</a:t>
            </a:fld>
            <a:endParaRPr lang="fr-FR" dirty="0"/>
          </a:p>
        </p:txBody>
      </p:sp>
    </p:spTree>
    <p:extLst>
      <p:ext uri="{BB962C8B-B14F-4D97-AF65-F5344CB8AC3E}">
        <p14:creationId xmlns:p14="http://schemas.microsoft.com/office/powerpoint/2010/main" val="20737000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1138" y="619125"/>
            <a:ext cx="6435725" cy="3621088"/>
          </a:xfrm>
        </p:spPr>
      </p:sp>
      <p:sp>
        <p:nvSpPr>
          <p:cNvPr id="3" name="Notes Placeholder 2"/>
          <p:cNvSpPr>
            <a:spLocks noGrp="1"/>
          </p:cNvSpPr>
          <p:nvPr>
            <p:ph type="body" idx="1"/>
          </p:nvPr>
        </p:nvSpPr>
        <p:spPr/>
        <p:txBody>
          <a:bodyPr/>
          <a:lstStyle/>
          <a:p>
            <a:endParaRPr lang="LID4096" dirty="0"/>
          </a:p>
        </p:txBody>
      </p:sp>
      <p:sp>
        <p:nvSpPr>
          <p:cNvPr id="4" name="Header Placeholder 3"/>
          <p:cNvSpPr>
            <a:spLocks noGrp="1"/>
          </p:cNvSpPr>
          <p:nvPr>
            <p:ph type="hdr" sz="quarter"/>
          </p:nvPr>
        </p:nvSpPr>
        <p:spPr/>
        <p:txBody>
          <a:bodyPr/>
          <a:lstStyle/>
          <a:p>
            <a:r>
              <a:rPr lang="fr-FR"/>
              <a:t>NAME EVENT / NAME PRESENTATION</a:t>
            </a:r>
            <a:endParaRPr lang="fr-FR" dirty="0"/>
          </a:p>
        </p:txBody>
      </p:sp>
      <p:sp>
        <p:nvSpPr>
          <p:cNvPr id="5" name="Date Placeholder 4"/>
          <p:cNvSpPr>
            <a:spLocks noGrp="1"/>
          </p:cNvSpPr>
          <p:nvPr>
            <p:ph type="dt" idx="1"/>
          </p:nvPr>
        </p:nvSpPr>
        <p:spPr/>
        <p:txBody>
          <a:bodyPr/>
          <a:lstStyle/>
          <a:p>
            <a:fld id="{62D5A2E6-BF77-514A-A699-CC694C3BD51F}" type="datetime1">
              <a:rPr lang="fr-CH" smtClean="0"/>
              <a:t>09.04.2025</a:t>
            </a:fld>
            <a:endParaRPr lang="fr-FR" dirty="0"/>
          </a:p>
        </p:txBody>
      </p:sp>
      <p:sp>
        <p:nvSpPr>
          <p:cNvPr id="6" name="Footer Placeholder 5"/>
          <p:cNvSpPr>
            <a:spLocks noGrp="1"/>
          </p:cNvSpPr>
          <p:nvPr>
            <p:ph type="ftr" sz="quarter" idx="4"/>
          </p:nvPr>
        </p:nvSpPr>
        <p:spPr/>
        <p:txBody>
          <a:bodyPr/>
          <a:lstStyle/>
          <a:p>
            <a:r>
              <a:rPr lang="fr-FR"/>
              <a:t>Speaker</a:t>
            </a:r>
            <a:endParaRPr lang="fr-FR" dirty="0"/>
          </a:p>
        </p:txBody>
      </p:sp>
      <p:sp>
        <p:nvSpPr>
          <p:cNvPr id="7" name="Slide Number Placeholder 6"/>
          <p:cNvSpPr>
            <a:spLocks noGrp="1"/>
          </p:cNvSpPr>
          <p:nvPr>
            <p:ph type="sldNum" sz="quarter" idx="5"/>
          </p:nvPr>
        </p:nvSpPr>
        <p:spPr/>
        <p:txBody>
          <a:bodyPr/>
          <a:lstStyle/>
          <a:p>
            <a:fld id="{4CF50783-AAED-1941-8BCC-9F6140F0A6B1}" type="slidenum">
              <a:rPr lang="fr-FR" smtClean="0"/>
              <a:pPr/>
              <a:t>37</a:t>
            </a:fld>
            <a:endParaRPr lang="fr-FR" dirty="0"/>
          </a:p>
        </p:txBody>
      </p:sp>
    </p:spTree>
    <p:extLst>
      <p:ext uri="{BB962C8B-B14F-4D97-AF65-F5344CB8AC3E}">
        <p14:creationId xmlns:p14="http://schemas.microsoft.com/office/powerpoint/2010/main" val="9437498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1138" y="592138"/>
            <a:ext cx="6435725" cy="3621087"/>
          </a:xfrm>
        </p:spPr>
      </p:sp>
      <p:sp>
        <p:nvSpPr>
          <p:cNvPr id="3" name="Espace réservé des notes 2"/>
          <p:cNvSpPr>
            <a:spLocks noGrp="1"/>
          </p:cNvSpPr>
          <p:nvPr>
            <p:ph type="body" idx="1"/>
          </p:nvPr>
        </p:nvSpPr>
        <p:spPr>
          <a:xfrm>
            <a:off x="210518" y="4587875"/>
            <a:ext cx="6436964" cy="4013683"/>
          </a:xfrm>
        </p:spPr>
        <p:txBody>
          <a:bodyPr/>
          <a:lstStyle/>
          <a:p>
            <a:endParaRPr lang="fr-FR" dirty="0"/>
          </a:p>
        </p:txBody>
      </p:sp>
      <p:sp>
        <p:nvSpPr>
          <p:cNvPr id="4" name="Espace réservé du numéro de diapositive 3"/>
          <p:cNvSpPr>
            <a:spLocks noGrp="1"/>
          </p:cNvSpPr>
          <p:nvPr>
            <p:ph type="sldNum" sz="quarter" idx="5"/>
          </p:nvPr>
        </p:nvSpPr>
        <p:spPr/>
        <p:txBody>
          <a:bodyPr/>
          <a:lstStyle/>
          <a:p>
            <a:fld id="{4CF50783-AAED-1941-8BCC-9F6140F0A6B1}" type="slidenum">
              <a:rPr lang="fr-FR" smtClean="0"/>
              <a:pPr/>
              <a:t>38</a:t>
            </a:fld>
            <a:endParaRPr lang="fr-FR" dirty="0"/>
          </a:p>
        </p:txBody>
      </p:sp>
      <p:sp>
        <p:nvSpPr>
          <p:cNvPr id="5" name="Espace réservé de la date 4">
            <a:extLst>
              <a:ext uri="{FF2B5EF4-FFF2-40B4-BE49-F238E27FC236}">
                <a16:creationId xmlns:a16="http://schemas.microsoft.com/office/drawing/2014/main" id="{0F1CB072-4A5C-F443-84CC-466F60585025}"/>
              </a:ext>
            </a:extLst>
          </p:cNvPr>
          <p:cNvSpPr>
            <a:spLocks noGrp="1"/>
          </p:cNvSpPr>
          <p:nvPr>
            <p:ph type="dt" idx="1"/>
          </p:nvPr>
        </p:nvSpPr>
        <p:spPr/>
        <p:txBody>
          <a:bodyPr/>
          <a:lstStyle/>
          <a:p>
            <a:fld id="{98A3106D-EA51-A442-936C-2F743E8ED59D}" type="datetime1">
              <a:rPr lang="fr-CH" smtClean="0"/>
              <a:t>09.04.2025</a:t>
            </a:fld>
            <a:endParaRPr lang="fr-FR" dirty="0"/>
          </a:p>
        </p:txBody>
      </p:sp>
      <p:sp>
        <p:nvSpPr>
          <p:cNvPr id="6" name="Espace réservé du pied de page 5">
            <a:extLst>
              <a:ext uri="{FF2B5EF4-FFF2-40B4-BE49-F238E27FC236}">
                <a16:creationId xmlns:a16="http://schemas.microsoft.com/office/drawing/2014/main" id="{B3D8310D-B91B-A743-896F-F9845CEF21BC}"/>
              </a:ext>
            </a:extLst>
          </p:cNvPr>
          <p:cNvSpPr>
            <a:spLocks noGrp="1"/>
          </p:cNvSpPr>
          <p:nvPr>
            <p:ph type="ftr" sz="quarter" idx="4"/>
          </p:nvPr>
        </p:nvSpPr>
        <p:spPr/>
        <p:txBody>
          <a:bodyPr/>
          <a:lstStyle/>
          <a:p>
            <a:r>
              <a:rPr lang="fr-FR"/>
              <a:t>Speaker</a:t>
            </a:r>
            <a:endParaRPr lang="fr-FR" dirty="0"/>
          </a:p>
        </p:txBody>
      </p:sp>
      <p:sp>
        <p:nvSpPr>
          <p:cNvPr id="7" name="Espace réservé de l'en-tête 6">
            <a:extLst>
              <a:ext uri="{FF2B5EF4-FFF2-40B4-BE49-F238E27FC236}">
                <a16:creationId xmlns:a16="http://schemas.microsoft.com/office/drawing/2014/main" id="{1F563D77-70D3-894D-9BAC-6BBC60FA11C7}"/>
              </a:ext>
            </a:extLst>
          </p:cNvPr>
          <p:cNvSpPr>
            <a:spLocks noGrp="1"/>
          </p:cNvSpPr>
          <p:nvPr>
            <p:ph type="hdr" sz="quarter"/>
          </p:nvPr>
        </p:nvSpPr>
        <p:spPr/>
        <p:txBody>
          <a:bodyPr/>
          <a:lstStyle/>
          <a:p>
            <a:r>
              <a:rPr lang="fr-FR"/>
              <a:t>NAME EVENT / NAME PRESENTATION</a:t>
            </a:r>
            <a:endParaRPr lang="fr-FR" dirty="0"/>
          </a:p>
        </p:txBody>
      </p:sp>
    </p:spTree>
    <p:extLst>
      <p:ext uri="{BB962C8B-B14F-4D97-AF65-F5344CB8AC3E}">
        <p14:creationId xmlns:p14="http://schemas.microsoft.com/office/powerpoint/2010/main" val="6954749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_EPFL">
    <p:spTree>
      <p:nvGrpSpPr>
        <p:cNvPr id="1" name=""/>
        <p:cNvGrpSpPr/>
        <p:nvPr/>
      </p:nvGrpSpPr>
      <p:grpSpPr>
        <a:xfrm>
          <a:off x="0" y="0"/>
          <a:ext cx="0" cy="0"/>
          <a:chOff x="0" y="0"/>
          <a:chExt cx="0" cy="0"/>
        </a:xfrm>
      </p:grpSpPr>
      <p:sp>
        <p:nvSpPr>
          <p:cNvPr id="12" name="Espace réservé pour une image  11">
            <a:extLst>
              <a:ext uri="{FF2B5EF4-FFF2-40B4-BE49-F238E27FC236}">
                <a16:creationId xmlns:a16="http://schemas.microsoft.com/office/drawing/2014/main" id="{4CF6F629-51E7-9F40-939D-F50AE3925ADE}"/>
              </a:ext>
            </a:extLst>
          </p:cNvPr>
          <p:cNvSpPr>
            <a:spLocks noGrp="1"/>
          </p:cNvSpPr>
          <p:nvPr>
            <p:ph type="pic" sz="quarter" idx="10"/>
          </p:nvPr>
        </p:nvSpPr>
        <p:spPr>
          <a:xfrm>
            <a:off x="1331913" y="0"/>
            <a:ext cx="7812087" cy="4948238"/>
          </a:xfrm>
        </p:spPr>
        <p:txBody>
          <a:bodyPr/>
          <a:lstStyle/>
          <a:p>
            <a:r>
              <a:rPr lang="fr-FR"/>
              <a:t>Cliquez sur l'icône pour ajouter une image</a:t>
            </a:r>
          </a:p>
        </p:txBody>
      </p:sp>
      <p:sp>
        <p:nvSpPr>
          <p:cNvPr id="2" name="Title 1"/>
          <p:cNvSpPr>
            <a:spLocks noGrp="1"/>
          </p:cNvSpPr>
          <p:nvPr>
            <p:ph type="ctrTitle"/>
          </p:nvPr>
        </p:nvSpPr>
        <p:spPr>
          <a:xfrm>
            <a:off x="6405563" y="786535"/>
            <a:ext cx="2738437" cy="2338387"/>
          </a:xfrm>
          <a:solidFill>
            <a:schemeClr val="accent1"/>
          </a:solidFill>
        </p:spPr>
        <p:txBody>
          <a:bodyPr lIns="216000" anchor="ctr" anchorCtr="0">
            <a:normAutofit/>
          </a:bodyPr>
          <a:lstStyle>
            <a:lvl1pPr algn="l">
              <a:defRPr sz="3600">
                <a:solidFill>
                  <a:schemeClr val="bg1"/>
                </a:solidFill>
              </a:defRPr>
            </a:lvl1pPr>
          </a:lstStyle>
          <a:p>
            <a:r>
              <a:rPr lang="fr-FR"/>
              <a:t>Modifiez le style du titre</a:t>
            </a:r>
            <a:endParaRPr lang="en-US" dirty="0"/>
          </a:p>
        </p:txBody>
      </p:sp>
      <p:sp>
        <p:nvSpPr>
          <p:cNvPr id="3" name="Subtitle 2"/>
          <p:cNvSpPr>
            <a:spLocks noGrp="1"/>
          </p:cNvSpPr>
          <p:nvPr>
            <p:ph type="subTitle" idx="1"/>
          </p:nvPr>
        </p:nvSpPr>
        <p:spPr>
          <a:xfrm>
            <a:off x="4576763" y="3124922"/>
            <a:ext cx="1828800" cy="1568450"/>
          </a:xfrm>
          <a:solidFill>
            <a:schemeClr val="tx1"/>
          </a:solidFill>
        </p:spPr>
        <p:txBody>
          <a:bodyPr lIns="90000" anchor="ctr" anchorCtr="0">
            <a:normAutofit/>
          </a:bodyPr>
          <a:lstStyle>
            <a:lvl1pPr marL="0" indent="0" algn="ctr">
              <a:buNone/>
              <a:defRPr sz="12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fr-FR"/>
              <a:t>Modifiez le style des sous-titres du masque</a:t>
            </a:r>
            <a:endParaRPr lang="en-US" dirty="0"/>
          </a:p>
        </p:txBody>
      </p:sp>
      <p:pic>
        <p:nvPicPr>
          <p:cNvPr id="9" name="Image 8">
            <a:extLst>
              <a:ext uri="{FF2B5EF4-FFF2-40B4-BE49-F238E27FC236}">
                <a16:creationId xmlns:a16="http://schemas.microsoft.com/office/drawing/2014/main" id="{6535A482-EC85-1C41-A1E4-7882A0E39FFD}"/>
              </a:ext>
            </a:extLst>
          </p:cNvPr>
          <p:cNvPicPr>
            <a:picLocks noChangeAspect="1"/>
          </p:cNvPicPr>
          <p:nvPr userDrawn="1"/>
        </p:nvPicPr>
        <p:blipFill>
          <a:blip r:embed="rId2"/>
          <a:stretch>
            <a:fillRect/>
          </a:stretch>
        </p:blipFill>
        <p:spPr>
          <a:xfrm>
            <a:off x="82647" y="80283"/>
            <a:ext cx="1175301" cy="508655"/>
          </a:xfrm>
          <a:prstGeom prst="rect">
            <a:avLst/>
          </a:prstGeom>
        </p:spPr>
      </p:pic>
      <p:sp>
        <p:nvSpPr>
          <p:cNvPr id="16" name="Espace réservé du texte 4">
            <a:extLst>
              <a:ext uri="{FF2B5EF4-FFF2-40B4-BE49-F238E27FC236}">
                <a16:creationId xmlns:a16="http://schemas.microsoft.com/office/drawing/2014/main" id="{01960462-6F28-0740-916D-499D3BEDB2BE}"/>
              </a:ext>
            </a:extLst>
          </p:cNvPr>
          <p:cNvSpPr>
            <a:spLocks noGrp="1"/>
          </p:cNvSpPr>
          <p:nvPr>
            <p:ph type="body" sz="quarter" idx="11"/>
          </p:nvPr>
        </p:nvSpPr>
        <p:spPr>
          <a:xfrm>
            <a:off x="6400800" y="4683125"/>
            <a:ext cx="1828800" cy="460375"/>
          </a:xfrm>
          <a:solidFill>
            <a:schemeClr val="bg1"/>
          </a:solidFill>
        </p:spPr>
        <p:txBody>
          <a:bodyPr lIns="90000" anchor="ctr">
            <a:noAutofit/>
          </a:bodyPr>
          <a:lstStyle>
            <a:lvl1pPr marL="0" indent="0" algn="ctr">
              <a:buNone/>
              <a:defRPr sz="1100"/>
            </a:lvl1pPr>
          </a:lstStyle>
          <a:p>
            <a:pPr lvl="0"/>
            <a:r>
              <a:rPr lang="fr-FR"/>
              <a:t>Modifier les styles du texte du masque
Deuxième niveau
Troisième niveau
Quatrième niveau
Cinquième niveau</a:t>
            </a:r>
          </a:p>
        </p:txBody>
      </p:sp>
      <p:pic>
        <p:nvPicPr>
          <p:cNvPr id="8" name="Image 7">
            <a:extLst>
              <a:ext uri="{FF2B5EF4-FFF2-40B4-BE49-F238E27FC236}">
                <a16:creationId xmlns:a16="http://schemas.microsoft.com/office/drawing/2014/main" id="{05041849-939B-E04F-AABC-A900B2B4E3DF}"/>
              </a:ext>
            </a:extLst>
          </p:cNvPr>
          <p:cNvPicPr>
            <a:picLocks noChangeAspect="1"/>
          </p:cNvPicPr>
          <p:nvPr userDrawn="1"/>
        </p:nvPicPr>
        <p:blipFill>
          <a:blip r:embed="rId3"/>
          <a:stretch>
            <a:fillRect/>
          </a:stretch>
        </p:blipFill>
        <p:spPr>
          <a:xfrm>
            <a:off x="200025" y="4579268"/>
            <a:ext cx="561543" cy="367382"/>
          </a:xfrm>
          <a:prstGeom prst="rect">
            <a:avLst/>
          </a:prstGeom>
        </p:spPr>
      </p:pic>
      <p:sp>
        <p:nvSpPr>
          <p:cNvPr id="10" name="Rectangle 9">
            <a:extLst>
              <a:ext uri="{FF2B5EF4-FFF2-40B4-BE49-F238E27FC236}">
                <a16:creationId xmlns:a16="http://schemas.microsoft.com/office/drawing/2014/main" id="{82865CD0-FD83-AF44-9C32-763AAD652C05}"/>
              </a:ext>
            </a:extLst>
          </p:cNvPr>
          <p:cNvSpPr/>
          <p:nvPr userDrawn="1"/>
        </p:nvSpPr>
        <p:spPr>
          <a:xfrm rot="16200000">
            <a:off x="89679" y="4591427"/>
            <a:ext cx="45719" cy="597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dirty="0">
              <a:latin typeface="Arial" panose="020B0604020202020204" pitchFamily="34" charset="0"/>
            </a:endParaRPr>
          </a:p>
        </p:txBody>
      </p:sp>
    </p:spTree>
    <p:extLst>
      <p:ext uri="{BB962C8B-B14F-4D97-AF65-F5344CB8AC3E}">
        <p14:creationId xmlns:p14="http://schemas.microsoft.com/office/powerpoint/2010/main" val="693569544"/>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pos="126">
          <p15:clr>
            <a:srgbClr val="FBAE40"/>
          </p15:clr>
        </p15:guide>
        <p15:guide id="5" orient="horz" pos="123">
          <p15:clr>
            <a:srgbClr val="FBAE40"/>
          </p15:clr>
        </p15:guide>
        <p15:guide id="6" orient="horz" pos="3117">
          <p15:clr>
            <a:srgbClr val="FBAE40"/>
          </p15:clr>
        </p15:guide>
        <p15:guide id="7" pos="839">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_Content_Image1">
    <p:spTree>
      <p:nvGrpSpPr>
        <p:cNvPr id="1" name=""/>
        <p:cNvGrpSpPr/>
        <p:nvPr/>
      </p:nvGrpSpPr>
      <p:grpSpPr>
        <a:xfrm>
          <a:off x="0" y="0"/>
          <a:ext cx="0" cy="0"/>
          <a:chOff x="0" y="0"/>
          <a:chExt cx="0" cy="0"/>
        </a:xfrm>
      </p:grpSpPr>
      <p:sp>
        <p:nvSpPr>
          <p:cNvPr id="3" name="Content Placeholder 2"/>
          <p:cNvSpPr>
            <a:spLocks noGrp="1"/>
          </p:cNvSpPr>
          <p:nvPr>
            <p:ph idx="1"/>
          </p:nvPr>
        </p:nvSpPr>
        <p:spPr>
          <a:xfrm>
            <a:off x="904875" y="781970"/>
            <a:ext cx="7658954" cy="4168490"/>
          </a:xfrm>
        </p:spPr>
        <p:txBody>
          <a:bodyPr/>
          <a:lstStyle/>
          <a:p>
            <a:pPr lvl="0"/>
            <a:r>
              <a:rPr lang="fr-FR"/>
              <a:t>Modifier les styles du texte du masque
Deuxième niveau
Troisième niveau
Quatrième niveau
Cinquième niveau</a:t>
            </a:r>
          </a:p>
        </p:txBody>
      </p:sp>
      <p:sp>
        <p:nvSpPr>
          <p:cNvPr id="5" name="Titre 4">
            <a:extLst>
              <a:ext uri="{FF2B5EF4-FFF2-40B4-BE49-F238E27FC236}">
                <a16:creationId xmlns:a16="http://schemas.microsoft.com/office/drawing/2014/main" id="{55F20A3C-6DA6-684F-8F84-A7C8F1339C00}"/>
              </a:ext>
            </a:extLst>
          </p:cNvPr>
          <p:cNvSpPr>
            <a:spLocks noGrp="1"/>
          </p:cNvSpPr>
          <p:nvPr>
            <p:ph type="title"/>
          </p:nvPr>
        </p:nvSpPr>
        <p:spPr>
          <a:xfrm>
            <a:off x="904875" y="179553"/>
            <a:ext cx="7658954" cy="425844"/>
          </a:xfrm>
        </p:spPr>
        <p:txBody>
          <a:bodyPr/>
          <a:lstStyle/>
          <a:p>
            <a:r>
              <a:rPr lang="fr-FR"/>
              <a:t>Modifiez le style du titre</a:t>
            </a:r>
          </a:p>
        </p:txBody>
      </p:sp>
      <p:sp>
        <p:nvSpPr>
          <p:cNvPr id="6" name="Espace réservé de la date 5">
            <a:extLst>
              <a:ext uri="{FF2B5EF4-FFF2-40B4-BE49-F238E27FC236}">
                <a16:creationId xmlns:a16="http://schemas.microsoft.com/office/drawing/2014/main" id="{B633A2CC-2D27-AE47-AE09-87A5F61228B8}"/>
              </a:ext>
            </a:extLst>
          </p:cNvPr>
          <p:cNvSpPr>
            <a:spLocks noGrp="1"/>
          </p:cNvSpPr>
          <p:nvPr>
            <p:ph type="dt" sz="half" idx="14"/>
          </p:nvPr>
        </p:nvSpPr>
        <p:spPr/>
        <p:txBody>
          <a:bodyPr/>
          <a:lstStyle/>
          <a:p>
            <a:r>
              <a:rPr lang="en-US" dirty="0"/>
              <a:t>CAS Module 3 – Single-cell RNA-seq analysis</a:t>
            </a:r>
          </a:p>
        </p:txBody>
      </p:sp>
      <p:sp>
        <p:nvSpPr>
          <p:cNvPr id="12" name="Espace réservé du numéro de diapositive 11">
            <a:extLst>
              <a:ext uri="{FF2B5EF4-FFF2-40B4-BE49-F238E27FC236}">
                <a16:creationId xmlns:a16="http://schemas.microsoft.com/office/drawing/2014/main" id="{0AF49D93-C78A-F646-92B0-A7932C43D9EE}"/>
              </a:ext>
            </a:extLst>
          </p:cNvPr>
          <p:cNvSpPr>
            <a:spLocks noGrp="1"/>
          </p:cNvSpPr>
          <p:nvPr>
            <p:ph type="sldNum" sz="quarter" idx="16"/>
          </p:nvPr>
        </p:nvSpPr>
        <p:spPr/>
        <p:txBody>
          <a:bodyPr/>
          <a:lstStyle/>
          <a:p>
            <a:fld id="{E1E1CD7C-2161-7D43-862E-CE4C333CD873}" type="slidenum">
              <a:rPr lang="fr-FR" smtClean="0"/>
              <a:pPr/>
              <a:t>‹#›</a:t>
            </a:fld>
            <a:endParaRPr lang="fr-FR" dirty="0"/>
          </a:p>
        </p:txBody>
      </p:sp>
      <p:sp>
        <p:nvSpPr>
          <p:cNvPr id="2" name="Footer Placeholder 4">
            <a:extLst>
              <a:ext uri="{FF2B5EF4-FFF2-40B4-BE49-F238E27FC236}">
                <a16:creationId xmlns:a16="http://schemas.microsoft.com/office/drawing/2014/main" id="{E0107E8D-06AF-B301-ECEB-6E80A3A6C4F1}"/>
              </a:ext>
            </a:extLst>
          </p:cNvPr>
          <p:cNvSpPr>
            <a:spLocks noGrp="1"/>
          </p:cNvSpPr>
          <p:nvPr>
            <p:ph type="ftr" sz="quarter" idx="11"/>
          </p:nvPr>
        </p:nvSpPr>
        <p:spPr>
          <a:xfrm rot="16200000">
            <a:off x="7115989" y="1874064"/>
            <a:ext cx="3543260" cy="512762"/>
          </a:xfrm>
        </p:spPr>
        <p:txBody>
          <a:bodyPr/>
          <a:lstStyle/>
          <a:p>
            <a:r>
              <a:rPr lang="en-US" dirty="0"/>
              <a:t>Vincent Gardeux</a:t>
            </a:r>
          </a:p>
        </p:txBody>
      </p:sp>
    </p:spTree>
    <p:extLst>
      <p:ext uri="{BB962C8B-B14F-4D97-AF65-F5344CB8AC3E}">
        <p14:creationId xmlns:p14="http://schemas.microsoft.com/office/powerpoint/2010/main" val="41431849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r>
              <a:rPr lang="en-US" dirty="0"/>
              <a:t>CAS Module 3 – Single-cell RNA-seq analysis</a:t>
            </a:r>
          </a:p>
        </p:txBody>
      </p:sp>
      <p:sp>
        <p:nvSpPr>
          <p:cNvPr id="5" name="Footer Placeholder 4"/>
          <p:cNvSpPr>
            <a:spLocks noGrp="1"/>
          </p:cNvSpPr>
          <p:nvPr>
            <p:ph type="ftr" sz="quarter" idx="11"/>
          </p:nvPr>
        </p:nvSpPr>
        <p:spPr/>
        <p:txBody>
          <a:bodyPr/>
          <a:lstStyle/>
          <a:p>
            <a:r>
              <a:rPr lang="en-US" dirty="0"/>
              <a:t>Vincent Gardeux</a:t>
            </a:r>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dirty="0"/>
          </a:p>
        </p:txBody>
      </p:sp>
    </p:spTree>
    <p:extLst>
      <p:ext uri="{BB962C8B-B14F-4D97-AF65-F5344CB8AC3E}">
        <p14:creationId xmlns:p14="http://schemas.microsoft.com/office/powerpoint/2010/main" val="41068633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r>
              <a:rPr lang="en-US" dirty="0"/>
              <a:t>CAS Module 3 – Single-cell RNA-seq analysis</a:t>
            </a:r>
          </a:p>
        </p:txBody>
      </p:sp>
      <p:sp>
        <p:nvSpPr>
          <p:cNvPr id="5" name="Footer Placeholder 4"/>
          <p:cNvSpPr>
            <a:spLocks noGrp="1"/>
          </p:cNvSpPr>
          <p:nvPr>
            <p:ph type="ftr" sz="quarter" idx="11"/>
          </p:nvPr>
        </p:nvSpPr>
        <p:spPr/>
        <p:txBody>
          <a:bodyPr/>
          <a:lstStyle/>
          <a:p>
            <a:r>
              <a:rPr lang="en-GB" dirty="0"/>
              <a:t>Vincent Gardeux</a:t>
            </a:r>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41811310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04875" y="179552"/>
            <a:ext cx="3667125" cy="1072753"/>
          </a:xfrm>
          <a:prstGeom prst="rect">
            <a:avLst/>
          </a:prstGeom>
        </p:spPr>
        <p:txBody>
          <a:bodyPr vert="horz" lIns="180000" tIns="0" rIns="72000" bIns="46800" rtlCol="0" anchor="t">
            <a:normAutofit/>
          </a:bodyPr>
          <a:lstStyle/>
          <a:p>
            <a:r>
              <a:rPr lang="en-GB" noProof="0"/>
              <a:t>Modifiez le style du titre</a:t>
            </a:r>
          </a:p>
        </p:txBody>
      </p:sp>
      <p:sp>
        <p:nvSpPr>
          <p:cNvPr id="3" name="Text Placeholder 2"/>
          <p:cNvSpPr>
            <a:spLocks noGrp="1"/>
          </p:cNvSpPr>
          <p:nvPr>
            <p:ph type="body" idx="1"/>
          </p:nvPr>
        </p:nvSpPr>
        <p:spPr>
          <a:xfrm>
            <a:off x="904875" y="1563688"/>
            <a:ext cx="7726363" cy="3386772"/>
          </a:xfrm>
          <a:prstGeom prst="rect">
            <a:avLst/>
          </a:prstGeom>
        </p:spPr>
        <p:txBody>
          <a:bodyPr vert="horz" lIns="180000" tIns="45720" rIns="91440" bIns="45720" rtlCol="0">
            <a:normAutofit/>
          </a:bodyPr>
          <a:lstStyle/>
          <a:p>
            <a:pPr lvl="0"/>
            <a:r>
              <a:rPr lang="en-GB" noProof="0" dirty="0"/>
              <a:t>Modifier les styles du </a:t>
            </a:r>
            <a:r>
              <a:rPr lang="en-GB" noProof="0" dirty="0" err="1"/>
              <a:t>texte</a:t>
            </a:r>
            <a:r>
              <a:rPr lang="en-GB" noProof="0" dirty="0"/>
              <a:t> du masque</a:t>
            </a:r>
          </a:p>
          <a:p>
            <a:pPr lvl="1"/>
            <a:r>
              <a:rPr lang="en-GB" noProof="0" dirty="0" err="1"/>
              <a:t>Deuxième</a:t>
            </a:r>
            <a:r>
              <a:rPr lang="en-GB" noProof="0" dirty="0"/>
              <a:t> </a:t>
            </a:r>
            <a:r>
              <a:rPr lang="en-GB" noProof="0" dirty="0" err="1"/>
              <a:t>niveau</a:t>
            </a:r>
            <a:endParaRPr lang="en-GB" noProof="0" dirty="0"/>
          </a:p>
          <a:p>
            <a:pPr lvl="2"/>
            <a:r>
              <a:rPr lang="en-GB" noProof="0" dirty="0" err="1"/>
              <a:t>Troisième</a:t>
            </a:r>
            <a:r>
              <a:rPr lang="en-GB" noProof="0" dirty="0"/>
              <a:t> </a:t>
            </a:r>
            <a:r>
              <a:rPr lang="en-GB" noProof="0" dirty="0" err="1"/>
              <a:t>niveau</a:t>
            </a:r>
            <a:r>
              <a:rPr lang="en-GB" noProof="0" dirty="0"/>
              <a:t>
</a:t>
            </a:r>
            <a:r>
              <a:rPr lang="en-GB" noProof="0" dirty="0" err="1"/>
              <a:t>Quatrième</a:t>
            </a:r>
            <a:r>
              <a:rPr lang="en-GB" noProof="0" dirty="0"/>
              <a:t> </a:t>
            </a:r>
            <a:r>
              <a:rPr lang="en-GB" noProof="0" dirty="0" err="1"/>
              <a:t>niveau</a:t>
            </a:r>
            <a:r>
              <a:rPr lang="en-GB" noProof="0" dirty="0"/>
              <a:t>
</a:t>
            </a:r>
            <a:r>
              <a:rPr lang="en-GB" noProof="0" dirty="0" err="1"/>
              <a:t>Cinquième</a:t>
            </a:r>
            <a:r>
              <a:rPr lang="en-GB" noProof="0" dirty="0"/>
              <a:t> </a:t>
            </a:r>
            <a:r>
              <a:rPr lang="en-GB" noProof="0" dirty="0" err="1"/>
              <a:t>niveau</a:t>
            </a:r>
            <a:endParaRPr lang="en-GB" noProof="0" dirty="0"/>
          </a:p>
        </p:txBody>
      </p:sp>
      <p:sp>
        <p:nvSpPr>
          <p:cNvPr id="4" name="Date Placeholder 3"/>
          <p:cNvSpPr>
            <a:spLocks noGrp="1"/>
          </p:cNvSpPr>
          <p:nvPr>
            <p:ph type="dt" sz="half" idx="2"/>
          </p:nvPr>
        </p:nvSpPr>
        <p:spPr>
          <a:xfrm rot="16200000">
            <a:off x="-1492143" y="3049182"/>
            <a:ext cx="3341052" cy="370064"/>
          </a:xfrm>
          <a:prstGeom prst="rect">
            <a:avLst/>
          </a:prstGeom>
        </p:spPr>
        <p:txBody>
          <a:bodyPr vert="horz" lIns="91440" tIns="45720" rIns="91440" bIns="45720" rtlCol="0" anchor="ctr"/>
          <a:lstStyle>
            <a:lvl1pPr algn="l">
              <a:defRPr sz="700">
                <a:solidFill>
                  <a:schemeClr val="accent1"/>
                </a:solidFill>
                <a:latin typeface="Arial" panose="020B0604020202020204" pitchFamily="34" charset="0"/>
              </a:defRPr>
            </a:lvl1pPr>
          </a:lstStyle>
          <a:p>
            <a:r>
              <a:rPr lang="en-US" dirty="0"/>
              <a:t>CAS Module 3 – Single-cell RNA-seq analysis</a:t>
            </a:r>
          </a:p>
        </p:txBody>
      </p:sp>
      <p:sp>
        <p:nvSpPr>
          <p:cNvPr id="5" name="Footer Placeholder 4"/>
          <p:cNvSpPr>
            <a:spLocks noGrp="1"/>
          </p:cNvSpPr>
          <p:nvPr>
            <p:ph type="ftr" sz="quarter" idx="3"/>
          </p:nvPr>
        </p:nvSpPr>
        <p:spPr>
          <a:xfrm rot="16200000">
            <a:off x="7115989" y="1874064"/>
            <a:ext cx="3543260" cy="512762"/>
          </a:xfrm>
          <a:prstGeom prst="rect">
            <a:avLst/>
          </a:prstGeom>
        </p:spPr>
        <p:txBody>
          <a:bodyPr vert="horz" lIns="91440" tIns="45720" rIns="91440" bIns="45720" rtlCol="0" anchor="ctr"/>
          <a:lstStyle>
            <a:lvl1pPr algn="r">
              <a:defRPr sz="700">
                <a:solidFill>
                  <a:schemeClr val="tx1"/>
                </a:solidFill>
                <a:latin typeface="Arial" panose="020B0604020202020204" pitchFamily="34" charset="0"/>
              </a:defRPr>
            </a:lvl1pPr>
          </a:lstStyle>
          <a:p>
            <a:r>
              <a:rPr lang="en-GB" dirty="0"/>
              <a:t>Vincent Gardeux</a:t>
            </a:r>
          </a:p>
        </p:txBody>
      </p:sp>
      <p:sp>
        <p:nvSpPr>
          <p:cNvPr id="6" name="Slide Number Placeholder 5"/>
          <p:cNvSpPr>
            <a:spLocks noGrp="1"/>
          </p:cNvSpPr>
          <p:nvPr>
            <p:ph type="sldNum" sz="quarter" idx="4"/>
          </p:nvPr>
        </p:nvSpPr>
        <p:spPr>
          <a:xfrm>
            <a:off x="8631238" y="195263"/>
            <a:ext cx="512762" cy="163552"/>
          </a:xfrm>
          <a:prstGeom prst="rect">
            <a:avLst/>
          </a:prstGeom>
        </p:spPr>
        <p:txBody>
          <a:bodyPr vert="horz" lIns="90000" tIns="0" rIns="90000" bIns="0" rtlCol="0" anchor="t"/>
          <a:lstStyle>
            <a:lvl1pPr algn="ctr">
              <a:defRPr sz="700" b="1">
                <a:solidFill>
                  <a:schemeClr val="tx1"/>
                </a:solidFill>
                <a:latin typeface="+mj-lt"/>
              </a:defRPr>
            </a:lvl1pPr>
          </a:lstStyle>
          <a:p>
            <a:fld id="{E1E1CD7C-2161-7D43-862E-CE4C333CD873}" type="slidenum">
              <a:rPr lang="en-GB" noProof="0" smtClean="0"/>
              <a:pPr/>
              <a:t>‹#›</a:t>
            </a:fld>
            <a:endParaRPr lang="en-GB" noProof="0"/>
          </a:p>
        </p:txBody>
      </p:sp>
      <p:sp>
        <p:nvSpPr>
          <p:cNvPr id="14" name="Rectangle 13">
            <a:extLst>
              <a:ext uri="{FF2B5EF4-FFF2-40B4-BE49-F238E27FC236}">
                <a16:creationId xmlns:a16="http://schemas.microsoft.com/office/drawing/2014/main" id="{75D7A1C0-94CD-D94F-A99F-21847E542637}"/>
              </a:ext>
            </a:extLst>
          </p:cNvPr>
          <p:cNvSpPr/>
          <p:nvPr userDrawn="1"/>
        </p:nvSpPr>
        <p:spPr>
          <a:xfrm rot="16200000">
            <a:off x="160369" y="4897709"/>
            <a:ext cx="45719" cy="597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latin typeface="Arial" panose="020B0604020202020204" pitchFamily="34" charset="0"/>
            </a:endParaRPr>
          </a:p>
        </p:txBody>
      </p:sp>
    </p:spTree>
    <p:extLst>
      <p:ext uri="{BB962C8B-B14F-4D97-AF65-F5344CB8AC3E}">
        <p14:creationId xmlns:p14="http://schemas.microsoft.com/office/powerpoint/2010/main" val="3569486836"/>
      </p:ext>
    </p:extLst>
  </p:cSld>
  <p:clrMap bg1="lt1" tx1="dk1" bg2="lt2" tx2="dk2" accent1="accent1" accent2="accent2" accent3="accent3" accent4="accent4" accent5="accent5" accent6="accent6" hlink="hlink" folHlink="folHlink"/>
  <p:sldLayoutIdLst>
    <p:sldLayoutId id="2147483684" r:id="rId1"/>
    <p:sldLayoutId id="2147483674" r:id="rId2"/>
    <p:sldLayoutId id="2147483687" r:id="rId3"/>
    <p:sldLayoutId id="2147483707" r:id="rId4"/>
  </p:sldLayoutIdLst>
  <p:hf hdr="0"/>
  <p:txStyles>
    <p:titleStyle>
      <a:lvl1pPr algn="l" defTabSz="685800" rtl="0" eaLnBrk="1" latinLnBrk="0" hangingPunct="1">
        <a:lnSpc>
          <a:spcPct val="80000"/>
        </a:lnSpc>
        <a:spcBef>
          <a:spcPct val="0"/>
        </a:spcBef>
        <a:buNone/>
        <a:defRPr sz="3200" b="1" i="0" kern="1000" spc="-70" baseline="0">
          <a:solidFill>
            <a:schemeClr val="tx1"/>
          </a:solidFill>
          <a:latin typeface="Franklin Gothic Demi Cond" panose="020B0706030402020204" pitchFamily="34" charset="0"/>
          <a:ea typeface="Roboto Black" panose="02000000000000000000" pitchFamily="2" charset="0"/>
          <a:cs typeface="Arial" panose="020B0604020202020204" pitchFamily="34" charset="0"/>
        </a:defRPr>
      </a:lvl1pPr>
    </p:titleStyle>
    <p:bodyStyle>
      <a:lvl1pPr marL="171450" indent="-171450" algn="l" defTabSz="685800" rtl="0" eaLnBrk="1" latinLnBrk="0" hangingPunct="1">
        <a:lnSpc>
          <a:spcPct val="90000"/>
        </a:lnSpc>
        <a:spcBef>
          <a:spcPts val="750"/>
        </a:spcBef>
        <a:buClr>
          <a:schemeClr val="accent1"/>
        </a:buClr>
        <a:buSzPct val="90000"/>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Clr>
          <a:schemeClr val="accent1"/>
        </a:buClr>
        <a:buSzPct val="100000"/>
        <a:buFont typeface="Arial" panose="020B0604020202020204" pitchFamily="34" charset="0"/>
        <a:buChar char="•"/>
        <a:defRPr sz="1600" b="0" i="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SzPct val="90000"/>
        <a:buFont typeface="Wingdings" pitchFamily="2" charset="2"/>
        <a:buChar char="§"/>
        <a:defRPr sz="1500" b="0" i="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126" userDrawn="1">
          <p15:clr>
            <a:srgbClr val="F26B43"/>
          </p15:clr>
        </p15:guide>
        <p15:guide id="3" pos="5602" userDrawn="1">
          <p15:clr>
            <a:srgbClr val="F26B43"/>
          </p15:clr>
        </p15:guide>
        <p15:guide id="4" pos="2880" userDrawn="1">
          <p15:clr>
            <a:srgbClr val="F26B43"/>
          </p15:clr>
        </p15:guide>
        <p15:guide id="5" orient="horz" pos="123" userDrawn="1">
          <p15:clr>
            <a:srgbClr val="F26B43"/>
          </p15:clr>
        </p15:guide>
        <p15:guide id="6" orient="horz" pos="3117" userDrawn="1">
          <p15:clr>
            <a:srgbClr val="F26B43"/>
          </p15:clr>
        </p15:guide>
        <p15:guide id="7" pos="570" userDrawn="1">
          <p15:clr>
            <a:srgbClr val="F26B43"/>
          </p15:clr>
        </p15:guide>
        <p15:guide id="8" pos="1155" userDrawn="1">
          <p15:clr>
            <a:srgbClr val="F26B43"/>
          </p15:clr>
        </p15:guide>
        <p15:guide id="9" pos="1728" userDrawn="1">
          <p15:clr>
            <a:srgbClr val="F26B43"/>
          </p15:clr>
        </p15:guide>
        <p15:guide id="10" pos="2304" userDrawn="1">
          <p15:clr>
            <a:srgbClr val="F26B43"/>
          </p15:clr>
        </p15:guide>
        <p15:guide id="11" pos="3456" userDrawn="1">
          <p15:clr>
            <a:srgbClr val="F26B43"/>
          </p15:clr>
        </p15:guide>
        <p15:guide id="12" pos="4035" userDrawn="1">
          <p15:clr>
            <a:srgbClr val="F26B43"/>
          </p15:clr>
        </p15:guide>
        <p15:guide id="13" pos="4608" userDrawn="1">
          <p15:clr>
            <a:srgbClr val="F26B43"/>
          </p15:clr>
        </p15:guide>
        <p15:guide id="14" pos="5180" userDrawn="1">
          <p15:clr>
            <a:srgbClr val="F26B43"/>
          </p15:clr>
        </p15:guide>
        <p15:guide id="15" orient="horz" pos="490" userDrawn="1">
          <p15:clr>
            <a:srgbClr val="F26B43"/>
          </p15:clr>
        </p15:guide>
        <p15:guide id="16" orient="horz" pos="985" userDrawn="1">
          <p15:clr>
            <a:srgbClr val="F26B43"/>
          </p15:clr>
        </p15:guide>
        <p15:guide id="17" orient="horz" pos="1475" userDrawn="1">
          <p15:clr>
            <a:srgbClr val="F26B43"/>
          </p15:clr>
        </p15:guide>
        <p15:guide id="18" orient="horz" pos="1962" userDrawn="1">
          <p15:clr>
            <a:srgbClr val="F26B43"/>
          </p15:clr>
        </p15:guide>
        <p15:guide id="19" orient="horz" pos="2458" userDrawn="1">
          <p15:clr>
            <a:srgbClr val="F26B43"/>
          </p15:clr>
        </p15:guide>
        <p15:guide id="20" orient="horz" pos="2950" userDrawn="1">
          <p15:clr>
            <a:srgbClr val="F26B43"/>
          </p15:clr>
        </p15:guide>
        <p15:guide id="21" pos="5437" userDrawn="1">
          <p15:clr>
            <a:srgbClr val="F26B43"/>
          </p15:clr>
        </p15:guide>
        <p15:guide id="22" orient="horz" userDrawn="1">
          <p15:clr>
            <a:srgbClr val="F26B43"/>
          </p15:clr>
        </p15:guide>
        <p15:guide id="23" pos="5760" userDrawn="1">
          <p15:clr>
            <a:srgbClr val="F26B43"/>
          </p15:clr>
        </p15:guide>
        <p15:guide id="24" orient="horz" pos="3240" userDrawn="1">
          <p15:clr>
            <a:srgbClr val="F26B43"/>
          </p15:clr>
        </p15:guide>
        <p15:guide id="25"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www.sciencedirect.com/science/article/pii/S1672022921000486" TargetMode="External"/><Relationship Id="rId7"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www.youtube.com/watch?v=Y_5qWCUZStU" TargetMode="External"/><Relationship Id="rId5" Type="http://schemas.openxmlformats.org/officeDocument/2006/relationships/hyperlink" Target="https://www.youtube.com/shorts/Wb8niwdR8Sc" TargetMode="Externa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hyperlink" Target="https://www.nature.com/articles/s12276-020-0420-2"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7.jpeg"/><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16.xml.rels><?xml version="1.0" encoding="UTF-8" standalone="yes"?>
<Relationships xmlns="http://schemas.openxmlformats.org/package/2006/relationships"><Relationship Id="rId3" Type="http://schemas.openxmlformats.org/officeDocument/2006/relationships/hyperlink" Target="https://satijalab.org/seurat/articles/get_started.html" TargetMode="External"/><Relationship Id="rId2" Type="http://schemas.openxmlformats.org/officeDocument/2006/relationships/image" Target="../media/image34.jpeg"/><Relationship Id="rId1" Type="http://schemas.openxmlformats.org/officeDocument/2006/relationships/slideLayout" Target="../slideLayouts/slideLayout2.xml"/><Relationship Id="rId6" Type="http://schemas.openxmlformats.org/officeDocument/2006/relationships/hyperlink" Target="https://scope.aertslab.org/" TargetMode="External"/><Relationship Id="rId5" Type="http://schemas.openxmlformats.org/officeDocument/2006/relationships/hyperlink" Target="https://asap.epfl.ch/" TargetMode="External"/><Relationship Id="rId4" Type="http://schemas.openxmlformats.org/officeDocument/2006/relationships/hyperlink" Target="https://scanpy.readthedocs.io/en/stable/" TargetMode="External"/></Relationships>
</file>

<file path=ppt/slides/_rels/slide17.xml.rels><?xml version="1.0" encoding="UTF-8" standalone="yes"?>
<Relationships xmlns="http://schemas.openxmlformats.org/package/2006/relationships"><Relationship Id="rId8" Type="http://schemas.openxmlformats.org/officeDocument/2006/relationships/image" Target="../media/image39.jpeg"/><Relationship Id="rId3" Type="http://schemas.openxmlformats.org/officeDocument/2006/relationships/image" Target="../media/image36.png"/><Relationship Id="rId7" Type="http://schemas.openxmlformats.org/officeDocument/2006/relationships/image" Target="../media/image38.png"/><Relationship Id="rId2" Type="http://schemas.openxmlformats.org/officeDocument/2006/relationships/image" Target="../media/image35.png"/><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3.png"/><Relationship Id="rId10" Type="http://schemas.openxmlformats.org/officeDocument/2006/relationships/image" Target="../media/image41.png"/><Relationship Id="rId4" Type="http://schemas.openxmlformats.org/officeDocument/2006/relationships/image" Target="../media/image32.png"/><Relationship Id="rId9" Type="http://schemas.openxmlformats.org/officeDocument/2006/relationships/image" Target="../media/image40.png"/></Relationships>
</file>

<file path=ppt/slides/_rels/slide1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jpeg"/></Relationships>
</file>

<file path=ppt/slides/_rels/slide19.xml.rels><?xml version="1.0" encoding="UTF-8" standalone="yes"?>
<Relationships xmlns="http://schemas.openxmlformats.org/package/2006/relationships"><Relationship Id="rId3" Type="http://schemas.openxmlformats.org/officeDocument/2006/relationships/hyperlink" Target="http://cf.10xgenomics.com/samples/cell-exp/2.1.0/t_3k/t_3k_web_summary.html" TargetMode="External"/><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34.jpeg"/><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2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satijalab.org/seurat/articles/pbmc3k_tutorial.html" TargetMode="External"/><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image" Target="../media/image47.png"/><Relationship Id="rId1" Type="http://schemas.openxmlformats.org/officeDocument/2006/relationships/slideLayout" Target="../slideLayouts/slideLayout2.xml"/><Relationship Id="rId4" Type="http://schemas.openxmlformats.org/officeDocument/2006/relationships/image" Target="../media/image49.jpeg"/></Relationships>
</file>

<file path=ppt/slides/_rels/slide24.xml.rels><?xml version="1.0" encoding="UTF-8" standalone="yes"?>
<Relationships xmlns="http://schemas.openxmlformats.org/package/2006/relationships"><Relationship Id="rId3" Type="http://schemas.openxmlformats.org/officeDocument/2006/relationships/hyperlink" Target="https://towardsdatascience.com/dimensionality-reduction-using-t-distributed-stochastic-neighbor-embedding-t-sne-on-the-mnist-9d36a3dd4521"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0.png"/></Relationships>
</file>

<file path=ppt/slides/_rels/slide25.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52.png"/></Relationships>
</file>

<file path=ppt/slides/_rels/slide26.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hbctraining.github.io/scRNA-seq/lessons/07_SC_clustering_cells_SCT.html"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56.png"/><Relationship Id="rId4" Type="http://schemas.openxmlformats.org/officeDocument/2006/relationships/image" Target="../media/image55.png"/></Relationships>
</file>

<file path=ppt/slides/_rels/slide28.xml.rels><?xml version="1.0" encoding="UTF-8" standalone="yes"?>
<Relationships xmlns="http://schemas.openxmlformats.org/package/2006/relationships"><Relationship Id="rId2" Type="http://schemas.openxmlformats.org/officeDocument/2006/relationships/image" Target="../media/image57.ti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hbctraining.github.io/scRNA-seq/lessons/07_SC_clustering_cells_SCT.html" TargetMode="External"/><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www.ebi.ac.uk/ols4/ontologies/cl" TargetMode="External"/><Relationship Id="rId2" Type="http://schemas.openxmlformats.org/officeDocument/2006/relationships/hyperlink" Target="https://obofoundry.org/ontology/uberon.html" TargetMode="External"/><Relationship Id="rId1" Type="http://schemas.openxmlformats.org/officeDocument/2006/relationships/slideLayout" Target="../slideLayouts/slideLayout2.xml"/><Relationship Id="rId4" Type="http://schemas.openxmlformats.org/officeDocument/2006/relationships/image" Target="../media/image60.png"/></Relationships>
</file>

<file path=ppt/slides/_rels/slide33.xml.rels><?xml version="1.0" encoding="UTF-8" standalone="yes"?>
<Relationships xmlns="http://schemas.openxmlformats.org/package/2006/relationships"><Relationship Id="rId8" Type="http://schemas.openxmlformats.org/officeDocument/2006/relationships/hyperlink" Target="https://www.10xgenomics.com/support/software/cell-ranger/latest/analysis/running-pipelines/cr-cell-annotation-pipeline" TargetMode="External"/><Relationship Id="rId3" Type="http://schemas.openxmlformats.org/officeDocument/2006/relationships/hyperlink" Target="https://cole-trapnell-lab.github.io/garnett/" TargetMode="External"/><Relationship Id="rId7" Type="http://schemas.openxmlformats.org/officeDocument/2006/relationships/hyperlink" Target="https://www.nature.com/articles/s41592-024-02191-z" TargetMode="External"/><Relationship Id="rId2" Type="http://schemas.openxmlformats.org/officeDocument/2006/relationships/hyperlink" Target="https://panglaodb.se/" TargetMode="External"/><Relationship Id="rId1" Type="http://schemas.openxmlformats.org/officeDocument/2006/relationships/slideLayout" Target="../slideLayouts/slideLayout2.xml"/><Relationship Id="rId6" Type="http://schemas.openxmlformats.org/officeDocument/2006/relationships/hyperlink" Target="https://elifesciences.org/articles/66747" TargetMode="External"/><Relationship Id="rId5" Type="http://schemas.openxmlformats.org/officeDocument/2006/relationships/hyperlink" Target="https://www.embopress.org/doi/full/10.15252/msb.20209620" TargetMode="External"/><Relationship Id="rId10" Type="http://schemas.openxmlformats.org/officeDocument/2006/relationships/hyperlink" Target="https://www.nature.com/articles/s41592-024-02235-4" TargetMode="External"/><Relationship Id="rId4" Type="http://schemas.openxmlformats.org/officeDocument/2006/relationships/hyperlink" Target="https://pubmed.ncbi.nlm.nih.gov/29608179/" TargetMode="External"/><Relationship Id="rId9" Type="http://schemas.openxmlformats.org/officeDocument/2006/relationships/hyperlink" Target="https://www.biorxiv.org/content/10.1101/2024.10.10.617605v1"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2.xml"/><Relationship Id="rId4" Type="http://schemas.openxmlformats.org/officeDocument/2006/relationships/image" Target="../media/image63.png"/></Relationships>
</file>

<file path=ppt/slides/_rels/slide35.xml.rels><?xml version="1.0" encoding="UTF-8" standalone="yes"?>
<Relationships xmlns="http://schemas.openxmlformats.org/package/2006/relationships"><Relationship Id="rId3" Type="http://schemas.openxmlformats.org/officeDocument/2006/relationships/hyperlink" Target="https://bmcgenomics.biomedcentral.com/articles/10.1186/s12864-020-07136-2" TargetMode="External"/><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www.thermofisher.com/ch/en/home/brands/thermo-scientific/molecular-biology/molecular-biology-learning-center/molecular-biology-resource-library/spotlight-articles/molecular-biology-single-cell-analysis.html" TargetMode="External"/><Relationship Id="rId2" Type="http://schemas.openxmlformats.org/officeDocument/2006/relationships/image" Target="../media/image65.png"/><Relationship Id="rId1" Type="http://schemas.openxmlformats.org/officeDocument/2006/relationships/slideLayout" Target="../slideLayouts/slideLayout2.xml"/><Relationship Id="rId5" Type="http://schemas.openxmlformats.org/officeDocument/2006/relationships/hyperlink" Target="https://www.cell.com/iscience/fulltext/S2589-0042%2824%2901711-5" TargetMode="External"/><Relationship Id="rId4" Type="http://schemas.openxmlformats.org/officeDocument/2006/relationships/image" Target="../media/image66.jpeg"/></Relationships>
</file>

<file path=ppt/slides/_rels/slide37.xml.rels><?xml version="1.0" encoding="UTF-8" standalone="yes"?>
<Relationships xmlns="http://schemas.openxmlformats.org/package/2006/relationships"><Relationship Id="rId3" Type="http://schemas.openxmlformats.org/officeDocument/2006/relationships/hyperlink" Target="https://link.springer.com/article/10.1007/s12033-023-00777-0" TargetMode="External"/><Relationship Id="rId7" Type="http://schemas.openxmlformats.org/officeDocument/2006/relationships/hyperlink" Target="https://www.nature.com/articles/nmeth.4634"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hyperlink" Target="https://www.nature.com/articles/s12276-020-0409-x" TargetMode="External"/><Relationship Id="rId5" Type="http://schemas.openxmlformats.org/officeDocument/2006/relationships/hyperlink" Target="https://www.nature.com/articles/s41420-021-00485-1?fromPaywallRec=false" TargetMode="External"/><Relationship Id="rId4" Type="http://schemas.openxmlformats.org/officeDocument/2006/relationships/hyperlink" Target="https://www.nature.com/articles/s41592-024-02201-0" TargetMode="External"/></Relationships>
</file>

<file path=ppt/slides/_rels/slide38.xml.rels><?xml version="1.0" encoding="UTF-8" standalone="yes"?>
<Relationships xmlns="http://schemas.openxmlformats.org/package/2006/relationships"><Relationship Id="rId3" Type="http://schemas.openxmlformats.org/officeDocument/2006/relationships/image" Target="../media/image67.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hyperlink" Target="https://genome.ucsc.edu/" TargetMode="External"/><Relationship Id="rId2" Type="http://schemas.openxmlformats.org/officeDocument/2006/relationships/hyperlink" Target="http://www.ensembl.org/index.html" TargetMode="External"/><Relationship Id="rId1" Type="http://schemas.openxmlformats.org/officeDocument/2006/relationships/slideLayout" Target="../slideLayouts/slideLayout2.xml"/><Relationship Id="rId6" Type="http://schemas.openxmlformats.org/officeDocument/2006/relationships/hyperlink" Target="https://training.galaxyproject.org/training-material/topics/sequence-analysis/tutorials/mapping/tutorial.html" TargetMode="External"/><Relationship Id="rId5" Type="http://schemas.openxmlformats.org/officeDocument/2006/relationships/image" Target="../media/image69.jpeg"/><Relationship Id="rId4" Type="http://schemas.openxmlformats.org/officeDocument/2006/relationships/image" Target="../media/image68.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bioinformatics.oxfordjournals.org/content/31/2/166"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s://www.ecseq.com/support/ngs/how-can-unique-molecular-identifiers-help-to-reduce-quantitative-biases" TargetMode="External"/><Relationship Id="rId2" Type="http://schemas.openxmlformats.org/officeDocument/2006/relationships/image" Target="../media/image71.png"/><Relationship Id="rId1" Type="http://schemas.openxmlformats.org/officeDocument/2006/relationships/slideLayout" Target="../slideLayouts/slideLayout2.xml"/><Relationship Id="rId5" Type="http://schemas.openxmlformats.org/officeDocument/2006/relationships/image" Target="../media/image73.png"/><Relationship Id="rId4" Type="http://schemas.openxmlformats.org/officeDocument/2006/relationships/image" Target="../media/image7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76.png"/><Relationship Id="rId4" Type="http://schemas.openxmlformats.org/officeDocument/2006/relationships/hyperlink" Target="https://doi.org/10.1038/nmeth.2967" TargetMode="External"/></Relationships>
</file>

<file path=ppt/slides/_rels/slide46.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genomebiology.biomedcentral.com/articles/10.1186/s13059-015-0853-4" TargetMode="External"/><Relationship Id="rId2" Type="http://schemas.openxmlformats.org/officeDocument/2006/relationships/hyperlink" Target="http://science.sciencemag.org/content/320/5881/1344.long" TargetMode="Externa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tif"/><Relationship Id="rId1" Type="http://schemas.openxmlformats.org/officeDocument/2006/relationships/slideLayout" Target="../slideLayouts/slideLayout3.xml"/><Relationship Id="rId4" Type="http://schemas.openxmlformats.org/officeDocument/2006/relationships/image" Target="../media/image15.jpeg"/></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contenu 7">
            <a:extLst>
              <a:ext uri="{FF2B5EF4-FFF2-40B4-BE49-F238E27FC236}">
                <a16:creationId xmlns:a16="http://schemas.microsoft.com/office/drawing/2014/main" id="{369E435D-D6F2-75FA-586B-770621DE2E39}"/>
              </a:ext>
            </a:extLst>
          </p:cNvPr>
          <p:cNvSpPr txBox="1">
            <a:spLocks/>
          </p:cNvSpPr>
          <p:nvPr/>
        </p:nvSpPr>
        <p:spPr>
          <a:xfrm>
            <a:off x="550742" y="3872122"/>
            <a:ext cx="8042516" cy="1122404"/>
          </a:xfrm>
          <a:prstGeom prst="rect">
            <a:avLst/>
          </a:prstGeom>
        </p:spPr>
        <p:txBody>
          <a:bodyPr vert="horz" lIns="68580" tIns="34290" rIns="68580" bIns="34290" rtlCol="0">
            <a:normAutofit/>
          </a:bodyPr>
          <a:lstStyle>
            <a:defPPr>
              <a:defRPr lang="fr-FR"/>
            </a:defPPr>
            <a:lvl1pPr marL="0" indent="0" algn="l" defTabSz="914377" rtl="0" eaLnBrk="1" latinLnBrk="0" hangingPunct="1">
              <a:lnSpc>
                <a:spcPct val="90000"/>
              </a:lnSpc>
              <a:spcBef>
                <a:spcPts val="1000"/>
              </a:spcBef>
              <a:buFont typeface="Arial" panose="020B0604020202020204" pitchFamily="34" charset="0"/>
              <a:buNone/>
              <a:defRPr sz="1800" kern="1200">
                <a:solidFill>
                  <a:schemeClr val="tx1"/>
                </a:solidFill>
                <a:latin typeface="+mn-lt"/>
                <a:ea typeface="+mn-ea"/>
                <a:cs typeface="+mn-cs"/>
              </a:defRPr>
            </a:lvl1pPr>
            <a:lvl2pPr marL="457189" indent="0" algn="l" defTabSz="914377"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377" indent="0" algn="l" defTabSz="914377"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66" indent="0" algn="l" defTabSz="914377"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754" indent="0" algn="l" defTabSz="914377"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285943" indent="0" algn="l" defTabSz="914377"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6pPr>
            <a:lvl7pPr marL="2743131" indent="0" algn="l" defTabSz="914377"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7pPr>
            <a:lvl8pPr marL="3200320" indent="0" algn="l" defTabSz="914377"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8pPr>
            <a:lvl9pPr marL="3657509" indent="0" algn="l" defTabSz="914377"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9pPr>
          </a:lstStyle>
          <a:p>
            <a:pPr algn="ctr">
              <a:lnSpc>
                <a:spcPct val="100000"/>
              </a:lnSpc>
              <a:spcBef>
                <a:spcPts val="0"/>
              </a:spcBef>
              <a:spcAft>
                <a:spcPts val="900"/>
              </a:spcAft>
            </a:pPr>
            <a:r>
              <a:rPr lang="en-US" altLang="fr-FR" sz="2000" b="1" kern="0" dirty="0">
                <a:ea typeface="MS PGothic" panose="020B0600070205080204" pitchFamily="34" charset="-128"/>
              </a:rPr>
              <a:t>Vincent Gardeux</a:t>
            </a:r>
          </a:p>
          <a:p>
            <a:pPr algn="ctr">
              <a:lnSpc>
                <a:spcPct val="100000"/>
              </a:lnSpc>
              <a:spcBef>
                <a:spcPts val="0"/>
              </a:spcBef>
            </a:pPr>
            <a:r>
              <a:rPr lang="en-US" altLang="fr-FR" sz="1350" b="1" kern="0" dirty="0">
                <a:ea typeface="MS PGothic" panose="020B0600070205080204" pitchFamily="34" charset="-128"/>
              </a:rPr>
              <a:t>Laboratory of Systems Biology and Genetics (Bart </a:t>
            </a:r>
            <a:r>
              <a:rPr lang="en-US" altLang="fr-FR" sz="1350" b="1" kern="0" dirty="0" err="1">
                <a:ea typeface="MS PGothic" panose="020B0600070205080204" pitchFamily="34" charset="-128"/>
              </a:rPr>
              <a:t>Deplancke</a:t>
            </a:r>
            <a:r>
              <a:rPr lang="en-US" altLang="fr-FR" sz="1350" b="1" kern="0" dirty="0">
                <a:ea typeface="MS PGothic" panose="020B0600070205080204" pitchFamily="34" charset="-128"/>
              </a:rPr>
              <a:t>)</a:t>
            </a:r>
          </a:p>
          <a:p>
            <a:pPr algn="ctr">
              <a:lnSpc>
                <a:spcPct val="100000"/>
              </a:lnSpc>
              <a:spcBef>
                <a:spcPts val="0"/>
              </a:spcBef>
            </a:pPr>
            <a:r>
              <a:rPr lang="en-US" altLang="fr-FR" sz="1350" b="1" kern="0" dirty="0">
                <a:ea typeface="MS PGothic" panose="020B0600070205080204" pitchFamily="34" charset="-128"/>
              </a:rPr>
              <a:t>École Polytechnique Fédérale de Lausanne (EPFL)</a:t>
            </a:r>
          </a:p>
        </p:txBody>
      </p:sp>
      <p:graphicFrame>
        <p:nvGraphicFramePr>
          <p:cNvPr id="7" name="Table 6">
            <a:extLst>
              <a:ext uri="{FF2B5EF4-FFF2-40B4-BE49-F238E27FC236}">
                <a16:creationId xmlns:a16="http://schemas.microsoft.com/office/drawing/2014/main" id="{DEF48096-6A50-03E5-705D-FE93F9BA05A9}"/>
              </a:ext>
            </a:extLst>
          </p:cNvPr>
          <p:cNvGraphicFramePr>
            <a:graphicFrameLocks noGrp="1"/>
          </p:cNvGraphicFramePr>
          <p:nvPr/>
        </p:nvGraphicFramePr>
        <p:xfrm>
          <a:off x="1093148" y="2020408"/>
          <a:ext cx="7635420" cy="838200"/>
        </p:xfrm>
        <a:graphic>
          <a:graphicData uri="http://schemas.openxmlformats.org/drawingml/2006/table">
            <a:tbl>
              <a:tblPr firstRow="1" bandRow="1">
                <a:tableStyleId>{5C22544A-7EE6-4342-B048-85BDC9FD1C3A}</a:tableStyleId>
              </a:tblPr>
              <a:tblGrid>
                <a:gridCol w="1825180">
                  <a:extLst>
                    <a:ext uri="{9D8B030D-6E8A-4147-A177-3AD203B41FA5}">
                      <a16:colId xmlns:a16="http://schemas.microsoft.com/office/drawing/2014/main" val="990221778"/>
                    </a:ext>
                  </a:extLst>
                </a:gridCol>
                <a:gridCol w="5810240">
                  <a:extLst>
                    <a:ext uri="{9D8B030D-6E8A-4147-A177-3AD203B41FA5}">
                      <a16:colId xmlns:a16="http://schemas.microsoft.com/office/drawing/2014/main" val="1059294192"/>
                    </a:ext>
                  </a:extLst>
                </a:gridCol>
              </a:tblGrid>
              <a:tr h="834390">
                <a:tc>
                  <a:txBody>
                    <a:bodyPr/>
                    <a:lstStyle/>
                    <a:p>
                      <a:pPr algn="ctr"/>
                      <a:r>
                        <a:rPr lang="en-US" sz="1800" b="1" dirty="0">
                          <a:solidFill>
                            <a:srgbClr val="FF0000"/>
                          </a:solidFill>
                          <a:latin typeface="+mn-lt"/>
                        </a:rPr>
                        <a:t>2025.04.11</a:t>
                      </a:r>
                    </a:p>
                    <a:p>
                      <a:pPr algn="ctr"/>
                      <a:r>
                        <a:rPr lang="en-US" sz="1800" b="1" dirty="0">
                          <a:solidFill>
                            <a:srgbClr val="FF0000"/>
                          </a:solidFill>
                          <a:latin typeface="+mn-lt"/>
                        </a:rPr>
                        <a:t>15h15 – 17h15</a:t>
                      </a:r>
                      <a:endParaRPr lang="en-CH" sz="1600" dirty="0"/>
                    </a:p>
                  </a:txBody>
                  <a:tcPr anchor="ctr">
                    <a:solidFill>
                      <a:schemeClr val="bg1">
                        <a:lumMod val="95000"/>
                      </a:schemeClr>
                    </a:solidFill>
                  </a:tcPr>
                </a:tc>
                <a:tc>
                  <a:txBody>
                    <a:bodyPr/>
                    <a:lstStyle/>
                    <a:p>
                      <a:r>
                        <a:rPr lang="en-US" sz="2800" dirty="0">
                          <a:solidFill>
                            <a:schemeClr val="tx1"/>
                          </a:solidFill>
                          <a:latin typeface="+mn-lt"/>
                        </a:rPr>
                        <a:t>Single-cell RNA-seq analysis</a:t>
                      </a:r>
                    </a:p>
                    <a:p>
                      <a:r>
                        <a:rPr lang="en-US" sz="2100" b="0" dirty="0">
                          <a:solidFill>
                            <a:schemeClr val="tx1"/>
                          </a:solidFill>
                          <a:latin typeface="+mn-lt"/>
                        </a:rPr>
                        <a:t>Including HANDS-ON on ASAP</a:t>
                      </a:r>
                      <a:endParaRPr lang="en-US" sz="2800" b="0" dirty="0">
                        <a:solidFill>
                          <a:schemeClr val="tx1"/>
                        </a:solidFill>
                        <a:latin typeface="+mn-lt"/>
                      </a:endParaRPr>
                    </a:p>
                  </a:txBody>
                  <a:tcPr>
                    <a:noFill/>
                  </a:tcPr>
                </a:tc>
                <a:extLst>
                  <a:ext uri="{0D108BD9-81ED-4DB2-BD59-A6C34878D82A}">
                    <a16:rowId xmlns:a16="http://schemas.microsoft.com/office/drawing/2014/main" val="1557475257"/>
                  </a:ext>
                </a:extLst>
              </a:tr>
            </a:tbl>
          </a:graphicData>
        </a:graphic>
      </p:graphicFrame>
      <p:sp>
        <p:nvSpPr>
          <p:cNvPr id="3" name="TextBox 2">
            <a:extLst>
              <a:ext uri="{FF2B5EF4-FFF2-40B4-BE49-F238E27FC236}">
                <a16:creationId xmlns:a16="http://schemas.microsoft.com/office/drawing/2014/main" id="{8F4C88FD-00D8-2B90-BF5F-7EBF6ABB39E4}"/>
              </a:ext>
            </a:extLst>
          </p:cNvPr>
          <p:cNvSpPr txBox="1"/>
          <p:nvPr/>
        </p:nvSpPr>
        <p:spPr>
          <a:xfrm>
            <a:off x="2596897" y="56466"/>
            <a:ext cx="4572254" cy="1061829"/>
          </a:xfrm>
          <a:prstGeom prst="rect">
            <a:avLst/>
          </a:prstGeom>
          <a:noFill/>
        </p:spPr>
        <p:txBody>
          <a:bodyPr wrap="square">
            <a:spAutoFit/>
          </a:bodyPr>
          <a:lstStyle/>
          <a:p>
            <a:r>
              <a:rPr lang="en-US" sz="1800" b="1" dirty="0"/>
              <a:t>Certificate of Advanced Studies (CAS)</a:t>
            </a:r>
          </a:p>
          <a:p>
            <a:r>
              <a:rPr lang="en-US" sz="1800" b="1" dirty="0"/>
              <a:t>In Personalized Molecular Oncology</a:t>
            </a:r>
          </a:p>
          <a:p>
            <a:pPr algn="r"/>
            <a:r>
              <a:rPr lang="en-US" sz="1500" dirty="0"/>
              <a:t>		Module 3 – Clinical bioinformatics</a:t>
            </a:r>
          </a:p>
          <a:p>
            <a:pPr algn="r"/>
            <a:r>
              <a:rPr lang="en-US" sz="1200" dirty="0"/>
              <a:t>	</a:t>
            </a:r>
            <a:r>
              <a:rPr lang="en-US" sz="1200" b="1" dirty="0"/>
              <a:t>		Day 3 – Emerging technologies</a:t>
            </a:r>
            <a:endParaRPr lang="en-US" sz="1800" b="1" dirty="0"/>
          </a:p>
        </p:txBody>
      </p:sp>
      <p:pic>
        <p:nvPicPr>
          <p:cNvPr id="6" name="Picture 5">
            <a:extLst>
              <a:ext uri="{FF2B5EF4-FFF2-40B4-BE49-F238E27FC236}">
                <a16:creationId xmlns:a16="http://schemas.microsoft.com/office/drawing/2014/main" id="{C78C020F-32F3-3847-960E-88FD2B2937B8}"/>
              </a:ext>
            </a:extLst>
          </p:cNvPr>
          <p:cNvPicPr>
            <a:picLocks noChangeAspect="1"/>
          </p:cNvPicPr>
          <p:nvPr/>
        </p:nvPicPr>
        <p:blipFill>
          <a:blip r:embed="rId2"/>
          <a:stretch>
            <a:fillRect/>
          </a:stretch>
        </p:blipFill>
        <p:spPr>
          <a:xfrm>
            <a:off x="7169149" y="56466"/>
            <a:ext cx="1974851" cy="1038746"/>
          </a:xfrm>
          <a:prstGeom prst="rect">
            <a:avLst/>
          </a:prstGeom>
        </p:spPr>
      </p:pic>
      <p:pic>
        <p:nvPicPr>
          <p:cNvPr id="1026" name="Picture 2" descr="Le logo de l'EPFL">
            <a:extLst>
              <a:ext uri="{FF2B5EF4-FFF2-40B4-BE49-F238E27FC236}">
                <a16:creationId xmlns:a16="http://schemas.microsoft.com/office/drawing/2014/main" id="{1EE7343C-A6F5-A823-59C9-7B67C930FE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8167" y="4517073"/>
            <a:ext cx="1090181" cy="613227"/>
          </a:xfrm>
          <a:prstGeom prst="rect">
            <a:avLst/>
          </a:prstGeom>
          <a:noFill/>
          <a:extLst>
            <a:ext uri="{909E8E84-426E-40DD-AFC4-6F175D3DCCD1}">
              <a14:hiddenFill xmlns:a14="http://schemas.microsoft.com/office/drawing/2010/main">
                <a:solidFill>
                  <a:srgbClr val="FFFFFF"/>
                </a:solidFill>
              </a14:hiddenFill>
            </a:ext>
          </a:extLst>
        </p:spPr>
      </p:pic>
      <p:pic>
        <p:nvPicPr>
          <p:cNvPr id="2" name="Image 7">
            <a:extLst>
              <a:ext uri="{FF2B5EF4-FFF2-40B4-BE49-F238E27FC236}">
                <a16:creationId xmlns:a16="http://schemas.microsoft.com/office/drawing/2014/main" id="{15A06DE6-12D0-ED2C-861E-72A6CAE9EEC6}"/>
              </a:ext>
            </a:extLst>
          </p:cNvPr>
          <p:cNvPicPr>
            <a:picLocks noChangeAspect="1"/>
          </p:cNvPicPr>
          <p:nvPr/>
        </p:nvPicPr>
        <p:blipFill>
          <a:blip r:embed="rId4"/>
          <a:stretch>
            <a:fillRect/>
          </a:stretch>
        </p:blipFill>
        <p:spPr>
          <a:xfrm>
            <a:off x="260982" y="4586041"/>
            <a:ext cx="561543" cy="367382"/>
          </a:xfrm>
          <a:prstGeom prst="rect">
            <a:avLst/>
          </a:prstGeom>
        </p:spPr>
      </p:pic>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F531F13B-D330-48F7-A415-78FC5D31E5DE}"/>
              </a:ext>
            </a:extLst>
          </p:cNvPr>
          <p:cNvSpPr>
            <a:spLocks noGrp="1"/>
          </p:cNvSpPr>
          <p:nvPr>
            <p:ph idx="1"/>
          </p:nvPr>
        </p:nvSpPr>
        <p:spPr>
          <a:xfrm>
            <a:off x="904875" y="702369"/>
            <a:ext cx="7658954" cy="4168490"/>
          </a:xfrm>
        </p:spPr>
        <p:txBody>
          <a:bodyPr/>
          <a:lstStyle/>
          <a:p>
            <a:pPr defTabSz="457200">
              <a:spcBef>
                <a:spcPts val="500"/>
              </a:spcBef>
              <a:buSzPct val="100000"/>
              <a:defRPr>
                <a:solidFill>
                  <a:srgbClr val="000000"/>
                </a:solidFill>
                <a:latin typeface="Helvetica Neue"/>
                <a:ea typeface="Helvetica Neue"/>
                <a:cs typeface="Helvetica Neue"/>
                <a:sym typeface="Helvetica Neue"/>
              </a:defRPr>
            </a:pPr>
            <a:r>
              <a:rPr lang="en-US" sz="1600" dirty="0"/>
              <a:t>Many protocols exist. The two main ones are 10x and Smart-seq</a:t>
            </a:r>
          </a:p>
          <a:p>
            <a:pPr defTabSz="457200">
              <a:spcBef>
                <a:spcPts val="500"/>
              </a:spcBef>
              <a:buSzPct val="100000"/>
              <a:defRPr>
                <a:solidFill>
                  <a:srgbClr val="000000"/>
                </a:solidFill>
                <a:latin typeface="Helvetica Neue"/>
                <a:ea typeface="Helvetica Neue"/>
                <a:cs typeface="Helvetica Neue"/>
                <a:sym typeface="Helvetica Neue"/>
              </a:defRPr>
            </a:pPr>
            <a:r>
              <a:rPr lang="en-US" sz="1600" dirty="0"/>
              <a:t>Currently, the decision is a trade-off between sensitivity and number of cells</a:t>
            </a:r>
          </a:p>
          <a:p>
            <a:pPr defTabSz="457200">
              <a:spcBef>
                <a:spcPts val="500"/>
              </a:spcBef>
              <a:buSzPct val="100000"/>
              <a:defRPr>
                <a:solidFill>
                  <a:srgbClr val="000000"/>
                </a:solidFill>
                <a:latin typeface="Helvetica Neue"/>
                <a:ea typeface="Helvetica Neue"/>
                <a:cs typeface="Helvetica Neue"/>
                <a:sym typeface="Helvetica Neue"/>
              </a:defRPr>
            </a:pPr>
            <a:r>
              <a:rPr lang="en-US" sz="1600" b="1" dirty="0"/>
              <a:t>Smart-seq</a:t>
            </a:r>
            <a:r>
              <a:rPr lang="en-US" sz="1600" dirty="0"/>
              <a:t> is the most sensitive and can process low RNA amounts and low cell numbers / </a:t>
            </a:r>
            <a:r>
              <a:rPr lang="en-US" sz="1600" b="1" dirty="0"/>
              <a:t>10x</a:t>
            </a:r>
            <a:r>
              <a:rPr lang="en-US" sz="1600" dirty="0"/>
              <a:t> is more accessible &amp; can process more cells, but less sensitive</a:t>
            </a:r>
          </a:p>
          <a:p>
            <a:endParaRPr lang="fr-FR" dirty="0"/>
          </a:p>
        </p:txBody>
      </p:sp>
      <p:sp>
        <p:nvSpPr>
          <p:cNvPr id="4" name="Espace réservé de la date 3">
            <a:extLst>
              <a:ext uri="{FF2B5EF4-FFF2-40B4-BE49-F238E27FC236}">
                <a16:creationId xmlns:a16="http://schemas.microsoft.com/office/drawing/2014/main" id="{97746FEC-5D15-4A8F-82C4-504F632BAAE9}"/>
              </a:ext>
            </a:extLst>
          </p:cNvPr>
          <p:cNvSpPr>
            <a:spLocks noGrp="1"/>
          </p:cNvSpPr>
          <p:nvPr>
            <p:ph type="dt" sz="half" idx="14"/>
          </p:nvPr>
        </p:nvSpPr>
        <p:spPr/>
        <p:txBody>
          <a:bodyPr/>
          <a:lstStyle/>
          <a:p>
            <a:r>
              <a:rPr lang="fr-CH"/>
              <a:t>BIOENG-420  SINGLE-CELL BIOLOGY</a:t>
            </a:r>
            <a:endParaRPr lang="fr-FR" dirty="0"/>
          </a:p>
        </p:txBody>
      </p:sp>
      <p:sp>
        <p:nvSpPr>
          <p:cNvPr id="5" name="Espace réservé du pied de page 4">
            <a:extLst>
              <a:ext uri="{FF2B5EF4-FFF2-40B4-BE49-F238E27FC236}">
                <a16:creationId xmlns:a16="http://schemas.microsoft.com/office/drawing/2014/main" id="{DCCFCC71-B45C-40ED-91C4-9D81C906431F}"/>
              </a:ext>
            </a:extLst>
          </p:cNvPr>
          <p:cNvSpPr>
            <a:spLocks noGrp="1"/>
          </p:cNvSpPr>
          <p:nvPr>
            <p:ph type="ftr" sz="quarter" idx="11"/>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Espace réservé du numéro de diapositive 5">
            <a:extLst>
              <a:ext uri="{FF2B5EF4-FFF2-40B4-BE49-F238E27FC236}">
                <a16:creationId xmlns:a16="http://schemas.microsoft.com/office/drawing/2014/main" id="{D90C4E83-D4C8-456B-B7C6-AAA31BE2478E}"/>
              </a:ext>
            </a:extLst>
          </p:cNvPr>
          <p:cNvSpPr>
            <a:spLocks noGrp="1"/>
          </p:cNvSpPr>
          <p:nvPr>
            <p:ph type="sldNum" sz="quarter" idx="16"/>
          </p:nvPr>
        </p:nvSpPr>
        <p:spPr/>
        <p:txBody>
          <a:bodyPr/>
          <a:lstStyle/>
          <a:p>
            <a:fld id="{E1E1CD7C-2161-7D43-862E-CE4C333CD873}" type="slidenum">
              <a:rPr lang="fr-FR" smtClean="0"/>
              <a:pPr/>
              <a:t>10</a:t>
            </a:fld>
            <a:endParaRPr lang="fr-FR" dirty="0"/>
          </a:p>
        </p:txBody>
      </p:sp>
      <p:sp>
        <p:nvSpPr>
          <p:cNvPr id="8" name="Titre 2">
            <a:extLst>
              <a:ext uri="{FF2B5EF4-FFF2-40B4-BE49-F238E27FC236}">
                <a16:creationId xmlns:a16="http://schemas.microsoft.com/office/drawing/2014/main" id="{0DDE92D5-9E92-4959-937A-426BACC96E54}"/>
              </a:ext>
            </a:extLst>
          </p:cNvPr>
          <p:cNvSpPr>
            <a:spLocks noGrp="1"/>
          </p:cNvSpPr>
          <p:nvPr>
            <p:ph type="title"/>
          </p:nvPr>
        </p:nvSpPr>
        <p:spPr>
          <a:xfrm>
            <a:off x="904875" y="179553"/>
            <a:ext cx="7658954" cy="425844"/>
          </a:xfrm>
        </p:spPr>
        <p:txBody>
          <a:bodyPr>
            <a:normAutofit fontScale="90000"/>
          </a:bodyPr>
          <a:lstStyle/>
          <a:p>
            <a:r>
              <a:rPr lang="en-US" dirty="0"/>
              <a:t>Which protocol to use?</a:t>
            </a:r>
            <a:endParaRPr lang="fr-FR" dirty="0"/>
          </a:p>
        </p:txBody>
      </p:sp>
      <p:sp>
        <p:nvSpPr>
          <p:cNvPr id="11" name="TextBox 6">
            <a:extLst>
              <a:ext uri="{FF2B5EF4-FFF2-40B4-BE49-F238E27FC236}">
                <a16:creationId xmlns:a16="http://schemas.microsoft.com/office/drawing/2014/main" id="{CD11857D-AE8E-4DAD-A93E-D3D13CF0A7B5}"/>
              </a:ext>
            </a:extLst>
          </p:cNvPr>
          <p:cNvSpPr txBox="1"/>
          <p:nvPr/>
        </p:nvSpPr>
        <p:spPr>
          <a:xfrm>
            <a:off x="742523" y="4571911"/>
            <a:ext cx="7658954" cy="2798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anchor="ctr">
            <a:spAutoFit/>
          </a:bodyPr>
          <a:lstStyle/>
          <a:p>
            <a:pPr algn="ctr" defTabSz="410750">
              <a:defRPr>
                <a:solidFill>
                  <a:srgbClr val="000000"/>
                </a:solidFill>
                <a:latin typeface="Helvetica Neue"/>
                <a:ea typeface="Helvetica Neue"/>
                <a:cs typeface="Helvetica Neue"/>
                <a:sym typeface="Helvetica Neue"/>
              </a:defRPr>
            </a:pPr>
            <a:r>
              <a:rPr dirty="0"/>
              <a:t>The more cells you study, the better you are able to find and characterize sub populations</a:t>
            </a:r>
          </a:p>
        </p:txBody>
      </p:sp>
      <p:sp>
        <p:nvSpPr>
          <p:cNvPr id="13" name="Shape 621">
            <a:extLst>
              <a:ext uri="{FF2B5EF4-FFF2-40B4-BE49-F238E27FC236}">
                <a16:creationId xmlns:a16="http://schemas.microsoft.com/office/drawing/2014/main" id="{430DECEE-BDDC-406B-8C29-822EE3B48C44}"/>
              </a:ext>
            </a:extLst>
          </p:cNvPr>
          <p:cNvSpPr txBox="1"/>
          <p:nvPr/>
        </p:nvSpPr>
        <p:spPr>
          <a:xfrm>
            <a:off x="5623008" y="4940083"/>
            <a:ext cx="3520992" cy="2034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2145" tIns="32145" rIns="32145" bIns="32145">
            <a:spAutoFit/>
          </a:bodyPr>
          <a:lstStyle>
            <a:lvl1pPr defTabSz="914400">
              <a:defRPr sz="900" i="1">
                <a:solidFill>
                  <a:srgbClr val="000000"/>
                </a:solidFill>
                <a:latin typeface="Helvetica Neue"/>
                <a:ea typeface="Helvetica Neue"/>
                <a:cs typeface="Helvetica Neue"/>
                <a:sym typeface="Helvetica Neue"/>
              </a:defRPr>
            </a:lvl1pPr>
          </a:lstStyle>
          <a:p>
            <a:r>
              <a:rPr lang="en-US" dirty="0">
                <a:hlinkClick r:id="rId3"/>
              </a:rPr>
              <a:t>X. Wang, Y. He, et al, Genomics, Proteomics &amp; Bioinformatics,</a:t>
            </a:r>
            <a:r>
              <a:rPr dirty="0">
                <a:hlinkClick r:id="rId3"/>
              </a:rPr>
              <a:t> 20</a:t>
            </a:r>
            <a:r>
              <a:rPr lang="en-US" dirty="0">
                <a:hlinkClick r:id="rId3"/>
              </a:rPr>
              <a:t>21</a:t>
            </a:r>
            <a:endParaRPr dirty="0"/>
          </a:p>
        </p:txBody>
      </p:sp>
      <p:pic>
        <p:nvPicPr>
          <p:cNvPr id="14" name="Picture 11">
            <a:extLst>
              <a:ext uri="{FF2B5EF4-FFF2-40B4-BE49-F238E27FC236}">
                <a16:creationId xmlns:a16="http://schemas.microsoft.com/office/drawing/2014/main" id="{F9FA40F3-098D-48BE-ABE4-E5BCB5A5088D}"/>
              </a:ext>
            </a:extLst>
          </p:cNvPr>
          <p:cNvPicPr>
            <a:picLocks noChangeAspect="1"/>
          </p:cNvPicPr>
          <p:nvPr/>
        </p:nvPicPr>
        <p:blipFill>
          <a:blip r:embed="rId4"/>
          <a:stretch>
            <a:fillRect/>
          </a:stretch>
        </p:blipFill>
        <p:spPr>
          <a:xfrm>
            <a:off x="826779" y="1810145"/>
            <a:ext cx="2744780" cy="2714945"/>
          </a:xfrm>
          <a:prstGeom prst="rect">
            <a:avLst/>
          </a:prstGeom>
        </p:spPr>
      </p:pic>
      <p:sp>
        <p:nvSpPr>
          <p:cNvPr id="3" name="TextBox 2">
            <a:extLst>
              <a:ext uri="{FF2B5EF4-FFF2-40B4-BE49-F238E27FC236}">
                <a16:creationId xmlns:a16="http://schemas.microsoft.com/office/drawing/2014/main" id="{C8B8024C-F28A-27CC-E0DB-9D2D449B464A}"/>
              </a:ext>
            </a:extLst>
          </p:cNvPr>
          <p:cNvSpPr txBox="1"/>
          <p:nvPr/>
        </p:nvSpPr>
        <p:spPr>
          <a:xfrm>
            <a:off x="3926622" y="1942825"/>
            <a:ext cx="4282144" cy="2377574"/>
          </a:xfrm>
          <a:prstGeom prst="rect">
            <a:avLst/>
          </a:prstGeom>
          <a:noFill/>
          <a:ln>
            <a:solidFill>
              <a:srgbClr val="FF0000"/>
            </a:solidFill>
          </a:ln>
        </p:spPr>
        <p:txBody>
          <a:bodyPr wrap="square" rtlCol="0">
            <a:spAutoFit/>
          </a:bodyPr>
          <a:lstStyle/>
          <a:p>
            <a:r>
              <a:rPr lang="fr-FR" b="1" dirty="0"/>
              <a:t>Pros</a:t>
            </a:r>
            <a:r>
              <a:rPr lang="fr-FR" dirty="0"/>
              <a:t> of </a:t>
            </a:r>
            <a:r>
              <a:rPr lang="fr-FR" dirty="0" err="1"/>
              <a:t>using</a:t>
            </a:r>
            <a:r>
              <a:rPr lang="fr-FR" dirty="0"/>
              <a:t> </a:t>
            </a:r>
            <a:r>
              <a:rPr lang="fr-FR" b="1" dirty="0"/>
              <a:t>Smart-seq3</a:t>
            </a:r>
            <a:r>
              <a:rPr lang="fr-FR" dirty="0"/>
              <a:t>: </a:t>
            </a:r>
          </a:p>
          <a:p>
            <a:pPr marL="285750" indent="-285750">
              <a:buFontTx/>
              <a:buChar char="-"/>
            </a:pPr>
            <a:r>
              <a:rPr lang="fr-FR" dirty="0"/>
              <a:t>No </a:t>
            </a:r>
            <a:r>
              <a:rPr lang="fr-FR" dirty="0" err="1"/>
              <a:t>limit</a:t>
            </a:r>
            <a:r>
              <a:rPr lang="fr-FR" dirty="0"/>
              <a:t> on </a:t>
            </a:r>
            <a:r>
              <a:rPr lang="fr-FR" dirty="0" err="1"/>
              <a:t>cell</a:t>
            </a:r>
            <a:r>
              <a:rPr lang="fr-FR" dirty="0"/>
              <a:t> size</a:t>
            </a:r>
          </a:p>
          <a:p>
            <a:pPr marL="285750" indent="-285750">
              <a:buFontTx/>
              <a:buChar char="-"/>
            </a:pPr>
            <a:r>
              <a:rPr lang="fr-FR" dirty="0"/>
              <a:t>No </a:t>
            </a:r>
            <a:r>
              <a:rPr lang="fr-FR" dirty="0" err="1"/>
              <a:t>need</a:t>
            </a:r>
            <a:r>
              <a:rPr lang="fr-FR" dirty="0"/>
              <a:t> to </a:t>
            </a:r>
            <a:r>
              <a:rPr lang="fr-FR" dirty="0" err="1"/>
              <a:t>keep</a:t>
            </a:r>
            <a:r>
              <a:rPr lang="fr-FR" dirty="0"/>
              <a:t> </a:t>
            </a:r>
            <a:r>
              <a:rPr lang="fr-FR" dirty="0" err="1"/>
              <a:t>fresh</a:t>
            </a:r>
            <a:r>
              <a:rPr lang="fr-FR" dirty="0"/>
              <a:t> </a:t>
            </a:r>
            <a:r>
              <a:rPr lang="fr-FR" dirty="0" err="1"/>
              <a:t>cells</a:t>
            </a:r>
            <a:r>
              <a:rPr lang="fr-FR" dirty="0"/>
              <a:t> for transport</a:t>
            </a:r>
          </a:p>
          <a:p>
            <a:pPr marL="285750" indent="-285750">
              <a:buFontTx/>
              <a:buChar char="-"/>
            </a:pPr>
            <a:r>
              <a:rPr lang="fr-FR" dirty="0"/>
              <a:t>Full-</a:t>
            </a:r>
            <a:r>
              <a:rPr lang="fr-FR" dirty="0" err="1"/>
              <a:t>length</a:t>
            </a:r>
            <a:r>
              <a:rPr lang="fr-FR" dirty="0"/>
              <a:t> </a:t>
            </a:r>
            <a:r>
              <a:rPr lang="fr-FR" dirty="0" err="1"/>
              <a:t>transcript</a:t>
            </a:r>
            <a:r>
              <a:rPr lang="fr-FR" dirty="0"/>
              <a:t> information</a:t>
            </a:r>
          </a:p>
          <a:p>
            <a:pPr marL="285750" indent="-285750">
              <a:buFontTx/>
              <a:buChar char="-"/>
            </a:pPr>
            <a:r>
              <a:rPr lang="fr-FR" dirty="0" err="1"/>
              <a:t>Cheaper</a:t>
            </a:r>
            <a:r>
              <a:rPr lang="fr-FR" dirty="0"/>
              <a:t> for </a:t>
            </a:r>
            <a:r>
              <a:rPr lang="fr-FR" dirty="0" err="1"/>
              <a:t>small-sample</a:t>
            </a:r>
            <a:r>
              <a:rPr lang="fr-FR" dirty="0"/>
              <a:t> sizes</a:t>
            </a:r>
          </a:p>
          <a:p>
            <a:pPr marL="285750" indent="-285750">
              <a:buFontTx/>
              <a:buChar char="-"/>
            </a:pPr>
            <a:endParaRPr lang="fr-FR" dirty="0"/>
          </a:p>
          <a:p>
            <a:r>
              <a:rPr lang="fr-FR" b="1" dirty="0"/>
              <a:t>Cons</a:t>
            </a:r>
            <a:r>
              <a:rPr lang="fr-FR" dirty="0"/>
              <a:t>:</a:t>
            </a:r>
          </a:p>
          <a:p>
            <a:pPr marL="285750" indent="-285750">
              <a:buFontTx/>
              <a:buChar char="-"/>
            </a:pPr>
            <a:r>
              <a:rPr lang="fr-FR" dirty="0"/>
              <a:t>Limited </a:t>
            </a:r>
            <a:r>
              <a:rPr lang="fr-FR" dirty="0" err="1"/>
              <a:t>number</a:t>
            </a:r>
            <a:r>
              <a:rPr lang="fr-FR" dirty="0"/>
              <a:t> of </a:t>
            </a:r>
            <a:r>
              <a:rPr lang="fr-FR" dirty="0" err="1"/>
              <a:t>cells</a:t>
            </a:r>
            <a:r>
              <a:rPr lang="fr-FR" dirty="0"/>
              <a:t> (96- or 384-well plates)</a:t>
            </a:r>
          </a:p>
          <a:p>
            <a:pPr marL="285750" indent="-285750">
              <a:buFontTx/>
              <a:buChar char="-"/>
            </a:pPr>
            <a:r>
              <a:rPr lang="fr-FR" dirty="0" err="1"/>
              <a:t>Cell</a:t>
            </a:r>
            <a:r>
              <a:rPr lang="fr-FR" dirty="0"/>
              <a:t> isolation </a:t>
            </a:r>
            <a:r>
              <a:rPr lang="fr-FR" dirty="0" err="1"/>
              <a:t>through</a:t>
            </a:r>
            <a:r>
              <a:rPr lang="fr-FR" dirty="0"/>
              <a:t> </a:t>
            </a:r>
            <a:r>
              <a:rPr lang="fr-FR" dirty="0">
                <a:hlinkClick r:id="rId5"/>
              </a:rPr>
              <a:t>FACS </a:t>
            </a:r>
            <a:r>
              <a:rPr lang="fr-FR" dirty="0" err="1">
                <a:hlinkClick r:id="rId5"/>
              </a:rPr>
              <a:t>sorting</a:t>
            </a:r>
            <a:r>
              <a:rPr lang="fr-FR" dirty="0"/>
              <a:t> (or </a:t>
            </a:r>
            <a:r>
              <a:rPr lang="fr-FR" dirty="0">
                <a:hlinkClick r:id="rId6"/>
              </a:rPr>
              <a:t>laser microdissection</a:t>
            </a:r>
            <a:r>
              <a:rPr lang="fr-FR" dirty="0"/>
              <a:t>)</a:t>
            </a:r>
          </a:p>
          <a:p>
            <a:pPr marL="285750" indent="-285750">
              <a:buFontTx/>
              <a:buChar char="-"/>
            </a:pPr>
            <a:r>
              <a:rPr lang="fr-FR" dirty="0"/>
              <a:t>Labor-intensive </a:t>
            </a:r>
            <a:r>
              <a:rPr lang="fr-FR" dirty="0" err="1"/>
              <a:t>sample</a:t>
            </a:r>
            <a:r>
              <a:rPr lang="fr-FR" dirty="0"/>
              <a:t> </a:t>
            </a:r>
            <a:r>
              <a:rPr lang="fr-FR" dirty="0" err="1"/>
              <a:t>prep</a:t>
            </a:r>
            <a:r>
              <a:rPr lang="fr-FR" dirty="0"/>
              <a:t>.</a:t>
            </a:r>
            <a:endParaRPr lang="LID4096" dirty="0"/>
          </a:p>
        </p:txBody>
      </p:sp>
      <p:pic>
        <p:nvPicPr>
          <p:cNvPr id="7" name="Picture 2" descr="comparison 10X vs Smart-seq3">
            <a:extLst>
              <a:ext uri="{FF2B5EF4-FFF2-40B4-BE49-F238E27FC236}">
                <a16:creationId xmlns:a16="http://schemas.microsoft.com/office/drawing/2014/main" id="{262BF4C5-CAF0-9C0B-3A8F-CF8F77683346}"/>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b="39072"/>
          <a:stretch/>
        </p:blipFill>
        <p:spPr bwMode="auto">
          <a:xfrm>
            <a:off x="7369387" y="1798380"/>
            <a:ext cx="1661854" cy="15467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56375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8C10D27E-9CEE-4222-9257-380CDB5D549E}"/>
              </a:ext>
            </a:extLst>
          </p:cNvPr>
          <p:cNvSpPr>
            <a:spLocks noGrp="1"/>
          </p:cNvSpPr>
          <p:nvPr>
            <p:ph type="title"/>
          </p:nvPr>
        </p:nvSpPr>
        <p:spPr>
          <a:xfrm>
            <a:off x="904875" y="179553"/>
            <a:ext cx="7658954" cy="425844"/>
          </a:xfrm>
        </p:spPr>
        <p:txBody>
          <a:bodyPr>
            <a:normAutofit fontScale="90000"/>
          </a:bodyPr>
          <a:lstStyle/>
          <a:p>
            <a:r>
              <a:rPr lang="en-US" dirty="0"/>
              <a:t>Single-cell </a:t>
            </a:r>
            <a:r>
              <a:rPr lang="en-US" dirty="0" err="1"/>
              <a:t>multiomics</a:t>
            </a:r>
            <a:endParaRPr lang="fr-FR" dirty="0"/>
          </a:p>
        </p:txBody>
      </p:sp>
      <p:sp>
        <p:nvSpPr>
          <p:cNvPr id="4" name="Espace réservé de la date 3">
            <a:extLst>
              <a:ext uri="{FF2B5EF4-FFF2-40B4-BE49-F238E27FC236}">
                <a16:creationId xmlns:a16="http://schemas.microsoft.com/office/drawing/2014/main" id="{DB2349CD-FD25-474D-8F7C-CFDC5DFBF628}"/>
              </a:ext>
            </a:extLst>
          </p:cNvPr>
          <p:cNvSpPr>
            <a:spLocks noGrp="1"/>
          </p:cNvSpPr>
          <p:nvPr>
            <p:ph type="dt" sz="half" idx="14"/>
          </p:nvPr>
        </p:nvSpPr>
        <p:spPr/>
        <p:txBody>
          <a:bodyPr/>
          <a:lstStyle/>
          <a:p>
            <a:r>
              <a:rPr lang="fr-CH"/>
              <a:t>BIOENG-420  SINGLE-CELL BIOLOGY</a:t>
            </a:r>
            <a:endParaRPr lang="fr-FR" dirty="0"/>
          </a:p>
        </p:txBody>
      </p:sp>
      <p:sp>
        <p:nvSpPr>
          <p:cNvPr id="5" name="Espace réservé du pied de page 4">
            <a:extLst>
              <a:ext uri="{FF2B5EF4-FFF2-40B4-BE49-F238E27FC236}">
                <a16:creationId xmlns:a16="http://schemas.microsoft.com/office/drawing/2014/main" id="{DADA3254-2B6D-465C-BE7B-44A6FDD0F2A8}"/>
              </a:ext>
            </a:extLst>
          </p:cNvPr>
          <p:cNvSpPr>
            <a:spLocks noGrp="1"/>
          </p:cNvSpPr>
          <p:nvPr>
            <p:ph type="ftr" sz="quarter" idx="11"/>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Espace réservé du numéro de diapositive 5">
            <a:extLst>
              <a:ext uri="{FF2B5EF4-FFF2-40B4-BE49-F238E27FC236}">
                <a16:creationId xmlns:a16="http://schemas.microsoft.com/office/drawing/2014/main" id="{8A1703A0-F73E-43C7-8B0A-C34629CEFA45}"/>
              </a:ext>
            </a:extLst>
          </p:cNvPr>
          <p:cNvSpPr>
            <a:spLocks noGrp="1"/>
          </p:cNvSpPr>
          <p:nvPr>
            <p:ph type="sldNum" sz="quarter" idx="16"/>
          </p:nvPr>
        </p:nvSpPr>
        <p:spPr/>
        <p:txBody>
          <a:bodyPr/>
          <a:lstStyle/>
          <a:p>
            <a:fld id="{E1E1CD7C-2161-7D43-862E-CE4C333CD873}" type="slidenum">
              <a:rPr lang="fr-FR" smtClean="0"/>
              <a:pPr/>
              <a:t>11</a:t>
            </a:fld>
            <a:endParaRPr lang="fr-FR" dirty="0"/>
          </a:p>
        </p:txBody>
      </p:sp>
      <p:sp>
        <p:nvSpPr>
          <p:cNvPr id="14" name="Shape 167">
            <a:extLst>
              <a:ext uri="{FF2B5EF4-FFF2-40B4-BE49-F238E27FC236}">
                <a16:creationId xmlns:a16="http://schemas.microsoft.com/office/drawing/2014/main" id="{EC7008E1-4BC2-42D5-90D5-E835BFE23036}"/>
              </a:ext>
            </a:extLst>
          </p:cNvPr>
          <p:cNvSpPr/>
          <p:nvPr/>
        </p:nvSpPr>
        <p:spPr>
          <a:xfrm>
            <a:off x="9236877" y="2439879"/>
            <a:ext cx="250500" cy="843817"/>
          </a:xfrm>
          <a:prstGeom prst="rect">
            <a:avLst/>
          </a:prstGeom>
          <a:solidFill>
            <a:srgbClr val="FEFEFE"/>
          </a:solidFill>
          <a:ln w="38100">
            <a:solidFill>
              <a:srgbClr val="FEFEFE"/>
            </a:solidFill>
            <a:bevel/>
          </a:ln>
        </p:spPr>
        <p:txBody>
          <a:bodyPr lIns="45719" rIns="45719"/>
          <a:lstStyle/>
          <a:p>
            <a:pPr defTabSz="642915">
              <a:defRPr sz="2900">
                <a:solidFill>
                  <a:srgbClr val="FEFEFE"/>
                </a:solidFill>
                <a:latin typeface="Gill Sans"/>
                <a:ea typeface="Gill Sans"/>
                <a:cs typeface="Gill Sans"/>
                <a:sym typeface="Gill Sans"/>
              </a:defRPr>
            </a:pPr>
            <a:endParaRPr/>
          </a:p>
        </p:txBody>
      </p:sp>
      <p:sp>
        <p:nvSpPr>
          <p:cNvPr id="36" name="Espace réservé du contenu 1">
            <a:extLst>
              <a:ext uri="{FF2B5EF4-FFF2-40B4-BE49-F238E27FC236}">
                <a16:creationId xmlns:a16="http://schemas.microsoft.com/office/drawing/2014/main" id="{CEFDF4DF-990A-4245-AFF5-0F954BF156D7}"/>
              </a:ext>
            </a:extLst>
          </p:cNvPr>
          <p:cNvSpPr>
            <a:spLocks noGrp="1"/>
          </p:cNvSpPr>
          <p:nvPr>
            <p:ph idx="1"/>
          </p:nvPr>
        </p:nvSpPr>
        <p:spPr>
          <a:xfrm>
            <a:off x="95993" y="676505"/>
            <a:ext cx="4829190" cy="4168490"/>
          </a:xfrm>
        </p:spPr>
        <p:txBody>
          <a:bodyPr>
            <a:normAutofit/>
          </a:bodyPr>
          <a:lstStyle/>
          <a:p>
            <a:r>
              <a:rPr lang="en-US" sz="1400" dirty="0"/>
              <a:t>Single-cell protocols can now assess different genomic layers</a:t>
            </a:r>
          </a:p>
          <a:p>
            <a:pPr lvl="1"/>
            <a:r>
              <a:rPr lang="en-US" sz="1200" dirty="0"/>
              <a:t>DNA methylation</a:t>
            </a:r>
          </a:p>
          <a:p>
            <a:pPr lvl="1"/>
            <a:r>
              <a:rPr lang="en-US" sz="1200" dirty="0"/>
              <a:t>Chromatin accessibility</a:t>
            </a:r>
          </a:p>
          <a:p>
            <a:pPr lvl="1"/>
            <a:r>
              <a:rPr lang="en-US" sz="1200" dirty="0"/>
              <a:t>Proteome</a:t>
            </a:r>
          </a:p>
          <a:p>
            <a:pPr lvl="1"/>
            <a:r>
              <a:rPr lang="en-US" sz="1200" dirty="0"/>
              <a:t>Genome</a:t>
            </a:r>
          </a:p>
          <a:p>
            <a:r>
              <a:rPr lang="en-US" sz="1400" dirty="0"/>
              <a:t>Some can even be combined in the </a:t>
            </a:r>
            <a:r>
              <a:rPr lang="en-US" sz="1400" b="1" dirty="0"/>
              <a:t>same cell (</a:t>
            </a:r>
            <a:r>
              <a:rPr lang="en-US" sz="1400" b="1" dirty="0" err="1"/>
              <a:t>multiomics</a:t>
            </a:r>
            <a:r>
              <a:rPr lang="en-US" sz="1400" b="1" dirty="0"/>
              <a:t>)</a:t>
            </a:r>
          </a:p>
          <a:p>
            <a:pPr lvl="1"/>
            <a:r>
              <a:rPr lang="en-US" sz="1200" b="1" dirty="0"/>
              <a:t>DNA &amp; RNA: DR-seq and G&amp;T-seq</a:t>
            </a:r>
          </a:p>
          <a:p>
            <a:pPr lvl="1"/>
            <a:r>
              <a:rPr lang="en-US" sz="1200" b="1" dirty="0"/>
              <a:t>Methylation &amp; RNA: </a:t>
            </a:r>
            <a:r>
              <a:rPr lang="en-US" sz="1200" b="1" dirty="0" err="1"/>
              <a:t>scM&amp;T-seq</a:t>
            </a:r>
            <a:endParaRPr lang="en-US" sz="1200" b="1" dirty="0"/>
          </a:p>
          <a:p>
            <a:pPr lvl="1"/>
            <a:r>
              <a:rPr lang="en-US" sz="1200" b="1" dirty="0"/>
              <a:t>Chromium single-cell </a:t>
            </a:r>
            <a:r>
              <a:rPr lang="en-US" sz="1200" b="1" dirty="0" err="1"/>
              <a:t>Multiome</a:t>
            </a:r>
            <a:r>
              <a:rPr lang="en-US" sz="1200" b="1" dirty="0"/>
              <a:t> ATAC + RNA expression</a:t>
            </a:r>
          </a:p>
        </p:txBody>
      </p:sp>
      <p:pic>
        <p:nvPicPr>
          <p:cNvPr id="2050" name="Picture 2" descr="Fig. 1">
            <a:extLst>
              <a:ext uri="{FF2B5EF4-FFF2-40B4-BE49-F238E27FC236}">
                <a16:creationId xmlns:a16="http://schemas.microsoft.com/office/drawing/2014/main" id="{B0597E90-676E-4277-85A8-8977542ADD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8060" y="966144"/>
            <a:ext cx="3520301" cy="3500851"/>
          </a:xfrm>
          <a:prstGeom prst="rect">
            <a:avLst/>
          </a:prstGeom>
          <a:noFill/>
          <a:extLst>
            <a:ext uri="{909E8E84-426E-40DD-AFC4-6F175D3DCCD1}">
              <a14:hiddenFill xmlns:a14="http://schemas.microsoft.com/office/drawing/2010/main">
                <a:solidFill>
                  <a:srgbClr val="FFFFFF"/>
                </a:solidFill>
              </a14:hiddenFill>
            </a:ext>
          </a:extLst>
        </p:spPr>
      </p:pic>
      <p:sp>
        <p:nvSpPr>
          <p:cNvPr id="38" name="ZoneTexte 37">
            <a:extLst>
              <a:ext uri="{FF2B5EF4-FFF2-40B4-BE49-F238E27FC236}">
                <a16:creationId xmlns:a16="http://schemas.microsoft.com/office/drawing/2014/main" id="{AC0FFF8C-18A6-4044-AA5C-21F7662BF19F}"/>
              </a:ext>
            </a:extLst>
          </p:cNvPr>
          <p:cNvSpPr txBox="1"/>
          <p:nvPr/>
        </p:nvSpPr>
        <p:spPr>
          <a:xfrm>
            <a:off x="7622430" y="4904740"/>
            <a:ext cx="1521570" cy="261610"/>
          </a:xfrm>
          <a:prstGeom prst="rect">
            <a:avLst/>
          </a:prstGeom>
          <a:noFill/>
        </p:spPr>
        <p:txBody>
          <a:bodyPr wrap="none" rtlCol="0">
            <a:spAutoFit/>
          </a:bodyPr>
          <a:lstStyle/>
          <a:p>
            <a:r>
              <a:rPr lang="en-US" sz="1100" dirty="0">
                <a:hlinkClick r:id="rId4"/>
              </a:rPr>
              <a:t>Lee et al, EMM, 2020</a:t>
            </a:r>
            <a:endParaRPr lang="fr-FR" sz="1100" dirty="0"/>
          </a:p>
        </p:txBody>
      </p:sp>
      <p:pic>
        <p:nvPicPr>
          <p:cNvPr id="39" name="Picture 4" descr="10x Genomics">
            <a:extLst>
              <a:ext uri="{FF2B5EF4-FFF2-40B4-BE49-F238E27FC236}">
                <a16:creationId xmlns:a16="http://schemas.microsoft.com/office/drawing/2014/main" id="{6FF1ED71-68C4-479F-890D-E8C3176AD3C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69471" y="2856472"/>
            <a:ext cx="427224" cy="4272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84202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200ED691-98E5-465F-B8A4-78E1124A1F1A}"/>
              </a:ext>
            </a:extLst>
          </p:cNvPr>
          <p:cNvSpPr>
            <a:spLocks noGrp="1"/>
          </p:cNvSpPr>
          <p:nvPr>
            <p:ph idx="1"/>
          </p:nvPr>
        </p:nvSpPr>
        <p:spPr/>
        <p:txBody>
          <a:bodyPr>
            <a:normAutofit/>
          </a:bodyPr>
          <a:lstStyle/>
          <a:p>
            <a:r>
              <a:rPr lang="en-US" sz="1600" dirty="0"/>
              <a:t>Now becomes more and more accessible (commercialized through 10x)</a:t>
            </a:r>
            <a:endParaRPr lang="fr-FR" sz="1600" dirty="0"/>
          </a:p>
          <a:p>
            <a:r>
              <a:rPr lang="en-US" sz="1600" dirty="0"/>
              <a:t>This is </a:t>
            </a:r>
            <a:r>
              <a:rPr lang="en-US" sz="1600" b="1" dirty="0"/>
              <a:t>not really single-cell </a:t>
            </a:r>
            <a:r>
              <a:rPr lang="en-US" sz="1600" dirty="0"/>
              <a:t>anymore (using bins, i.e. multiple cells per bin)</a:t>
            </a:r>
          </a:p>
        </p:txBody>
      </p:sp>
      <p:sp>
        <p:nvSpPr>
          <p:cNvPr id="3" name="Titre 2">
            <a:extLst>
              <a:ext uri="{FF2B5EF4-FFF2-40B4-BE49-F238E27FC236}">
                <a16:creationId xmlns:a16="http://schemas.microsoft.com/office/drawing/2014/main" id="{B0CFD643-DDFC-4448-A9D4-24E5B85E59A7}"/>
              </a:ext>
            </a:extLst>
          </p:cNvPr>
          <p:cNvSpPr>
            <a:spLocks noGrp="1"/>
          </p:cNvSpPr>
          <p:nvPr>
            <p:ph type="title"/>
          </p:nvPr>
        </p:nvSpPr>
        <p:spPr/>
        <p:txBody>
          <a:bodyPr>
            <a:normAutofit fontScale="90000"/>
          </a:bodyPr>
          <a:lstStyle/>
          <a:p>
            <a:r>
              <a:rPr lang="en-US" dirty="0"/>
              <a:t>Spatial transcriptomics</a:t>
            </a:r>
            <a:endParaRPr lang="fr-FR" dirty="0"/>
          </a:p>
        </p:txBody>
      </p:sp>
      <p:sp>
        <p:nvSpPr>
          <p:cNvPr id="4" name="Espace réservé de la date 3">
            <a:extLst>
              <a:ext uri="{FF2B5EF4-FFF2-40B4-BE49-F238E27FC236}">
                <a16:creationId xmlns:a16="http://schemas.microsoft.com/office/drawing/2014/main" id="{1FC71E99-8F85-4C54-8D3D-CF6D495C6DB2}"/>
              </a:ext>
            </a:extLst>
          </p:cNvPr>
          <p:cNvSpPr>
            <a:spLocks noGrp="1"/>
          </p:cNvSpPr>
          <p:nvPr>
            <p:ph type="dt" sz="half" idx="14"/>
          </p:nvPr>
        </p:nvSpPr>
        <p:spPr/>
        <p:txBody>
          <a:bodyPr/>
          <a:lstStyle/>
          <a:p>
            <a:r>
              <a:rPr lang="fr-CH"/>
              <a:t>BIOENG-420  SINGLE-CELL BIOLOGY</a:t>
            </a:r>
            <a:endParaRPr lang="fr-FR" dirty="0"/>
          </a:p>
        </p:txBody>
      </p:sp>
      <p:sp>
        <p:nvSpPr>
          <p:cNvPr id="5" name="Espace réservé du pied de page 4">
            <a:extLst>
              <a:ext uri="{FF2B5EF4-FFF2-40B4-BE49-F238E27FC236}">
                <a16:creationId xmlns:a16="http://schemas.microsoft.com/office/drawing/2014/main" id="{73924B00-BAAE-4817-952D-94AA31AAB113}"/>
              </a:ext>
            </a:extLst>
          </p:cNvPr>
          <p:cNvSpPr>
            <a:spLocks noGrp="1"/>
          </p:cNvSpPr>
          <p:nvPr>
            <p:ph type="ftr" sz="quarter" idx="11"/>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Espace réservé du numéro de diapositive 5">
            <a:extLst>
              <a:ext uri="{FF2B5EF4-FFF2-40B4-BE49-F238E27FC236}">
                <a16:creationId xmlns:a16="http://schemas.microsoft.com/office/drawing/2014/main" id="{63345C41-29E1-4F6A-A26C-799401E34FD1}"/>
              </a:ext>
            </a:extLst>
          </p:cNvPr>
          <p:cNvSpPr>
            <a:spLocks noGrp="1"/>
          </p:cNvSpPr>
          <p:nvPr>
            <p:ph type="sldNum" sz="quarter" idx="16"/>
          </p:nvPr>
        </p:nvSpPr>
        <p:spPr/>
        <p:txBody>
          <a:bodyPr/>
          <a:lstStyle/>
          <a:p>
            <a:fld id="{E1E1CD7C-2161-7D43-862E-CE4C333CD873}" type="slidenum">
              <a:rPr lang="fr-FR" smtClean="0"/>
              <a:pPr/>
              <a:t>12</a:t>
            </a:fld>
            <a:endParaRPr lang="fr-FR" dirty="0"/>
          </a:p>
        </p:txBody>
      </p:sp>
      <p:pic>
        <p:nvPicPr>
          <p:cNvPr id="7" name="Picture 4">
            <a:extLst>
              <a:ext uri="{FF2B5EF4-FFF2-40B4-BE49-F238E27FC236}">
                <a16:creationId xmlns:a16="http://schemas.microsoft.com/office/drawing/2014/main" id="{CCF7AA0F-29F0-4A73-9AF8-21AB4DDB8D32}"/>
              </a:ext>
            </a:extLst>
          </p:cNvPr>
          <p:cNvPicPr>
            <a:picLocks noChangeAspect="1"/>
          </p:cNvPicPr>
          <p:nvPr/>
        </p:nvPicPr>
        <p:blipFill>
          <a:blip r:embed="rId2"/>
          <a:stretch>
            <a:fillRect/>
          </a:stretch>
        </p:blipFill>
        <p:spPr>
          <a:xfrm>
            <a:off x="771629" y="1668963"/>
            <a:ext cx="4240571" cy="3130499"/>
          </a:xfrm>
          <a:prstGeom prst="rect">
            <a:avLst/>
          </a:prstGeom>
        </p:spPr>
      </p:pic>
      <p:pic>
        <p:nvPicPr>
          <p:cNvPr id="8" name="Picture 6">
            <a:extLst>
              <a:ext uri="{FF2B5EF4-FFF2-40B4-BE49-F238E27FC236}">
                <a16:creationId xmlns:a16="http://schemas.microsoft.com/office/drawing/2014/main" id="{280C9101-937A-4426-A387-A9E68A095A2B}"/>
              </a:ext>
            </a:extLst>
          </p:cNvPr>
          <p:cNvPicPr>
            <a:picLocks noChangeAspect="1"/>
          </p:cNvPicPr>
          <p:nvPr/>
        </p:nvPicPr>
        <p:blipFill>
          <a:blip r:embed="rId3"/>
          <a:stretch>
            <a:fillRect/>
          </a:stretch>
        </p:blipFill>
        <p:spPr>
          <a:xfrm>
            <a:off x="6686550" y="4073599"/>
            <a:ext cx="1552575" cy="485775"/>
          </a:xfrm>
          <a:prstGeom prst="rect">
            <a:avLst/>
          </a:prstGeom>
        </p:spPr>
      </p:pic>
      <p:pic>
        <p:nvPicPr>
          <p:cNvPr id="9" name="Picture 8">
            <a:extLst>
              <a:ext uri="{FF2B5EF4-FFF2-40B4-BE49-F238E27FC236}">
                <a16:creationId xmlns:a16="http://schemas.microsoft.com/office/drawing/2014/main" id="{9D859BCC-6A1D-4944-8AC1-4414C1660144}"/>
              </a:ext>
            </a:extLst>
          </p:cNvPr>
          <p:cNvPicPr>
            <a:picLocks noChangeAspect="1"/>
          </p:cNvPicPr>
          <p:nvPr/>
        </p:nvPicPr>
        <p:blipFill>
          <a:blip r:embed="rId4"/>
          <a:stretch>
            <a:fillRect/>
          </a:stretch>
        </p:blipFill>
        <p:spPr>
          <a:xfrm>
            <a:off x="5079609" y="2571750"/>
            <a:ext cx="3954249" cy="1148835"/>
          </a:xfrm>
          <a:prstGeom prst="rect">
            <a:avLst/>
          </a:prstGeom>
        </p:spPr>
      </p:pic>
    </p:spTree>
    <p:extLst>
      <p:ext uri="{BB962C8B-B14F-4D97-AF65-F5344CB8AC3E}">
        <p14:creationId xmlns:p14="http://schemas.microsoft.com/office/powerpoint/2010/main" val="41757108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F779230-3A30-5E2F-5231-2581F4628D00}"/>
              </a:ext>
            </a:extLst>
          </p:cNvPr>
          <p:cNvSpPr>
            <a:spLocks noGrp="1"/>
          </p:cNvSpPr>
          <p:nvPr>
            <p:ph type="dt" sz="half" idx="14"/>
          </p:nvPr>
        </p:nvSpPr>
        <p:spPr/>
        <p:txBody>
          <a:bodyPr/>
          <a:lstStyle/>
          <a:p>
            <a:r>
              <a:rPr lang="en-US"/>
              <a:t>CAS Module 3 – Single-cell RNA-seq analysis</a:t>
            </a:r>
            <a:endParaRPr lang="en-US" dirty="0"/>
          </a:p>
        </p:txBody>
      </p:sp>
      <p:sp>
        <p:nvSpPr>
          <p:cNvPr id="5" name="Slide Number Placeholder 4">
            <a:extLst>
              <a:ext uri="{FF2B5EF4-FFF2-40B4-BE49-F238E27FC236}">
                <a16:creationId xmlns:a16="http://schemas.microsoft.com/office/drawing/2014/main" id="{07E0BC52-ADA2-35F8-B802-847EB89F5B06}"/>
              </a:ext>
            </a:extLst>
          </p:cNvPr>
          <p:cNvSpPr>
            <a:spLocks noGrp="1"/>
          </p:cNvSpPr>
          <p:nvPr>
            <p:ph type="sldNum" sz="quarter" idx="16"/>
          </p:nvPr>
        </p:nvSpPr>
        <p:spPr/>
        <p:txBody>
          <a:bodyPr/>
          <a:lstStyle/>
          <a:p>
            <a:fld id="{E1E1CD7C-2161-7D43-862E-CE4C333CD873}" type="slidenum">
              <a:rPr lang="fr-FR" smtClean="0"/>
              <a:pPr/>
              <a:t>13</a:t>
            </a:fld>
            <a:endParaRPr lang="fr-FR" dirty="0"/>
          </a:p>
        </p:txBody>
      </p:sp>
      <p:sp>
        <p:nvSpPr>
          <p:cNvPr id="6" name="Footer Placeholder 5">
            <a:extLst>
              <a:ext uri="{FF2B5EF4-FFF2-40B4-BE49-F238E27FC236}">
                <a16:creationId xmlns:a16="http://schemas.microsoft.com/office/drawing/2014/main" id="{DBE0F2B3-1C94-7820-C1AD-E0D9329F917D}"/>
              </a:ext>
            </a:extLst>
          </p:cNvPr>
          <p:cNvSpPr>
            <a:spLocks noGrp="1"/>
          </p:cNvSpPr>
          <p:nvPr>
            <p:ph type="ftr" sz="quarter" idx="11"/>
          </p:nvPr>
        </p:nvSpPr>
        <p:spPr/>
        <p:txBody>
          <a:bodyPr/>
          <a:lstStyle/>
          <a:p>
            <a:r>
              <a:rPr lang="en-US"/>
              <a:t>Vincent Gardeux</a:t>
            </a:r>
            <a:endParaRPr lang="en-US" dirty="0"/>
          </a:p>
        </p:txBody>
      </p:sp>
      <p:sp>
        <p:nvSpPr>
          <p:cNvPr id="12" name="Title 3">
            <a:extLst>
              <a:ext uri="{FF2B5EF4-FFF2-40B4-BE49-F238E27FC236}">
                <a16:creationId xmlns:a16="http://schemas.microsoft.com/office/drawing/2014/main" id="{B2A3B7F9-21E3-83A8-E43F-3FF4EA4CF637}"/>
              </a:ext>
            </a:extLst>
          </p:cNvPr>
          <p:cNvSpPr txBox="1">
            <a:spLocks/>
          </p:cNvSpPr>
          <p:nvPr/>
        </p:nvSpPr>
        <p:spPr>
          <a:xfrm>
            <a:off x="904875" y="179552"/>
            <a:ext cx="7813240" cy="1072753"/>
          </a:xfrm>
          <a:prstGeom prst="rect">
            <a:avLst/>
          </a:prstGeom>
        </p:spPr>
        <p:txBody>
          <a:bodyPr vert="horz" lIns="180000" tIns="0" rIns="72000" bIns="46800" rtlCol="0" anchor="t">
            <a:normAutofit/>
          </a:bodyPr>
          <a:lstStyle>
            <a:lvl1pPr algn="l" defTabSz="685800" rtl="0" eaLnBrk="1" latinLnBrk="0" hangingPunct="1">
              <a:lnSpc>
                <a:spcPct val="80000"/>
              </a:lnSpc>
              <a:spcBef>
                <a:spcPct val="0"/>
              </a:spcBef>
              <a:buNone/>
              <a:defRPr sz="3200" b="1" i="0" kern="1000" spc="-70" baseline="0">
                <a:solidFill>
                  <a:schemeClr val="tx1"/>
                </a:solidFill>
                <a:latin typeface="Franklin Gothic Demi Cond" panose="020B0706030402020204" pitchFamily="34" charset="0"/>
                <a:ea typeface="Roboto Black" panose="02000000000000000000" pitchFamily="2" charset="0"/>
                <a:cs typeface="Arial" panose="020B0604020202020204" pitchFamily="34" charset="0"/>
              </a:defRPr>
            </a:lvl1pPr>
          </a:lstStyle>
          <a:p>
            <a:r>
              <a:rPr lang="en-US"/>
              <a:t>Biologists: “I want to do single-cell”</a:t>
            </a:r>
            <a:endParaRPr lang="en-CH" dirty="0"/>
          </a:p>
        </p:txBody>
      </p:sp>
      <p:pic>
        <p:nvPicPr>
          <p:cNvPr id="13" name="Picture 4" descr="Picture 4">
            <a:extLst>
              <a:ext uri="{FF2B5EF4-FFF2-40B4-BE49-F238E27FC236}">
                <a16:creationId xmlns:a16="http://schemas.microsoft.com/office/drawing/2014/main" id="{FA93149F-FAA7-F5C2-0108-930C90C82DF3}"/>
              </a:ext>
            </a:extLst>
          </p:cNvPr>
          <p:cNvPicPr>
            <a:picLocks noChangeAspect="1"/>
          </p:cNvPicPr>
          <p:nvPr/>
        </p:nvPicPr>
        <p:blipFill>
          <a:blip r:embed="rId2"/>
          <a:stretch>
            <a:fillRect/>
          </a:stretch>
        </p:blipFill>
        <p:spPr>
          <a:xfrm>
            <a:off x="4479613" y="1771649"/>
            <a:ext cx="2471160" cy="2819139"/>
          </a:xfrm>
          <a:prstGeom prst="rect">
            <a:avLst/>
          </a:prstGeom>
          <a:ln w="12700">
            <a:miter lim="400000"/>
          </a:ln>
        </p:spPr>
      </p:pic>
      <p:pic>
        <p:nvPicPr>
          <p:cNvPr id="14" name="Picture 15" descr="Picture 15">
            <a:extLst>
              <a:ext uri="{FF2B5EF4-FFF2-40B4-BE49-F238E27FC236}">
                <a16:creationId xmlns:a16="http://schemas.microsoft.com/office/drawing/2014/main" id="{02091F7B-1C1A-FBD9-7F77-99EFB31EC7C7}"/>
              </a:ext>
            </a:extLst>
          </p:cNvPr>
          <p:cNvPicPr>
            <a:picLocks noChangeAspect="1"/>
          </p:cNvPicPr>
          <p:nvPr/>
        </p:nvPicPr>
        <p:blipFill>
          <a:blip r:embed="rId3"/>
          <a:stretch>
            <a:fillRect/>
          </a:stretch>
        </p:blipFill>
        <p:spPr>
          <a:xfrm>
            <a:off x="425885" y="1017708"/>
            <a:ext cx="3815861" cy="1507881"/>
          </a:xfrm>
          <a:prstGeom prst="rect">
            <a:avLst/>
          </a:prstGeom>
          <a:ln w="12700">
            <a:miter lim="400000"/>
          </a:ln>
        </p:spPr>
      </p:pic>
      <p:sp>
        <p:nvSpPr>
          <p:cNvPr id="15" name="Content Placeholder 1">
            <a:extLst>
              <a:ext uri="{FF2B5EF4-FFF2-40B4-BE49-F238E27FC236}">
                <a16:creationId xmlns:a16="http://schemas.microsoft.com/office/drawing/2014/main" id="{9647EF82-32AF-BB7B-1FFA-4B69CAE6E85F}"/>
              </a:ext>
            </a:extLst>
          </p:cNvPr>
          <p:cNvSpPr>
            <a:spLocks noGrp="1"/>
          </p:cNvSpPr>
          <p:nvPr>
            <p:ph idx="1"/>
          </p:nvPr>
        </p:nvSpPr>
        <p:spPr>
          <a:xfrm>
            <a:off x="1027528" y="1489953"/>
            <a:ext cx="2153822" cy="912287"/>
          </a:xfrm>
        </p:spPr>
        <p:txBody>
          <a:bodyPr>
            <a:noAutofit/>
          </a:bodyPr>
          <a:lstStyle/>
          <a:p>
            <a:pPr marL="0" indent="0">
              <a:buNone/>
            </a:pPr>
            <a:r>
              <a:rPr lang="en-US" sz="1600" dirty="0"/>
              <a:t>I finally got good single-cell data!!</a:t>
            </a:r>
            <a:endParaRPr lang="en-CH" sz="1600" dirty="0"/>
          </a:p>
        </p:txBody>
      </p:sp>
    </p:spTree>
    <p:extLst>
      <p:ext uri="{BB962C8B-B14F-4D97-AF65-F5344CB8AC3E}">
        <p14:creationId xmlns:p14="http://schemas.microsoft.com/office/powerpoint/2010/main" val="121226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AD81687-29B3-F3B8-2ECF-9D8C8F4051BA}"/>
              </a:ext>
            </a:extLst>
          </p:cNvPr>
          <p:cNvSpPr>
            <a:spLocks noGrp="1"/>
          </p:cNvSpPr>
          <p:nvPr>
            <p:ph type="dt" sz="half" idx="14"/>
          </p:nvPr>
        </p:nvSpPr>
        <p:spPr/>
        <p:txBody>
          <a:bodyPr/>
          <a:lstStyle/>
          <a:p>
            <a:r>
              <a:rPr lang="en-US"/>
              <a:t>CAS Module 3 – Single-cell RNA-seq analysis</a:t>
            </a:r>
            <a:endParaRPr lang="en-US" dirty="0"/>
          </a:p>
        </p:txBody>
      </p:sp>
      <p:sp>
        <p:nvSpPr>
          <p:cNvPr id="5" name="Slide Number Placeholder 4">
            <a:extLst>
              <a:ext uri="{FF2B5EF4-FFF2-40B4-BE49-F238E27FC236}">
                <a16:creationId xmlns:a16="http://schemas.microsoft.com/office/drawing/2014/main" id="{9B074888-04AA-764D-6AEC-980F471D145A}"/>
              </a:ext>
            </a:extLst>
          </p:cNvPr>
          <p:cNvSpPr>
            <a:spLocks noGrp="1"/>
          </p:cNvSpPr>
          <p:nvPr>
            <p:ph type="sldNum" sz="quarter" idx="16"/>
          </p:nvPr>
        </p:nvSpPr>
        <p:spPr/>
        <p:txBody>
          <a:bodyPr/>
          <a:lstStyle/>
          <a:p>
            <a:fld id="{E1E1CD7C-2161-7D43-862E-CE4C333CD873}" type="slidenum">
              <a:rPr lang="fr-FR" smtClean="0"/>
              <a:pPr/>
              <a:t>14</a:t>
            </a:fld>
            <a:endParaRPr lang="fr-FR" dirty="0"/>
          </a:p>
        </p:txBody>
      </p:sp>
      <p:sp>
        <p:nvSpPr>
          <p:cNvPr id="6" name="Footer Placeholder 5">
            <a:extLst>
              <a:ext uri="{FF2B5EF4-FFF2-40B4-BE49-F238E27FC236}">
                <a16:creationId xmlns:a16="http://schemas.microsoft.com/office/drawing/2014/main" id="{ABDD035A-6F3D-4062-B998-F2744CEC447A}"/>
              </a:ext>
            </a:extLst>
          </p:cNvPr>
          <p:cNvSpPr>
            <a:spLocks noGrp="1"/>
          </p:cNvSpPr>
          <p:nvPr>
            <p:ph type="ftr" sz="quarter" idx="11"/>
          </p:nvPr>
        </p:nvSpPr>
        <p:spPr/>
        <p:txBody>
          <a:bodyPr/>
          <a:lstStyle/>
          <a:p>
            <a:r>
              <a:rPr lang="en-US"/>
              <a:t>Vincent Gardeux</a:t>
            </a:r>
            <a:endParaRPr lang="en-US" dirty="0"/>
          </a:p>
        </p:txBody>
      </p:sp>
      <p:sp>
        <p:nvSpPr>
          <p:cNvPr id="7" name="Title 2">
            <a:extLst>
              <a:ext uri="{FF2B5EF4-FFF2-40B4-BE49-F238E27FC236}">
                <a16:creationId xmlns:a16="http://schemas.microsoft.com/office/drawing/2014/main" id="{B4960CC8-A947-C2D9-15CC-93B7F870FA9B}"/>
              </a:ext>
            </a:extLst>
          </p:cNvPr>
          <p:cNvSpPr>
            <a:spLocks noGrp="1"/>
          </p:cNvSpPr>
          <p:nvPr>
            <p:ph type="title"/>
          </p:nvPr>
        </p:nvSpPr>
        <p:spPr>
          <a:xfrm>
            <a:off x="904875" y="179553"/>
            <a:ext cx="7658954" cy="425844"/>
          </a:xfrm>
        </p:spPr>
        <p:txBody>
          <a:bodyPr>
            <a:normAutofit fontScale="90000"/>
          </a:bodyPr>
          <a:lstStyle/>
          <a:p>
            <a:r>
              <a:rPr lang="en-US" dirty="0"/>
              <a:t>But how do I analyze single-cell data?</a:t>
            </a:r>
            <a:endParaRPr lang="en-CH" dirty="0"/>
          </a:p>
        </p:txBody>
      </p:sp>
      <p:pic>
        <p:nvPicPr>
          <p:cNvPr id="8" name="Picture 12" descr="Picture 12">
            <a:extLst>
              <a:ext uri="{FF2B5EF4-FFF2-40B4-BE49-F238E27FC236}">
                <a16:creationId xmlns:a16="http://schemas.microsoft.com/office/drawing/2014/main" id="{66E7799E-8882-A281-8D8E-3B0C10078B11}"/>
              </a:ext>
            </a:extLst>
          </p:cNvPr>
          <p:cNvPicPr>
            <a:picLocks noChangeAspect="1"/>
          </p:cNvPicPr>
          <p:nvPr/>
        </p:nvPicPr>
        <p:blipFill>
          <a:blip r:embed="rId2"/>
          <a:stretch>
            <a:fillRect/>
          </a:stretch>
        </p:blipFill>
        <p:spPr>
          <a:xfrm>
            <a:off x="3914802" y="2224713"/>
            <a:ext cx="3325690" cy="2262104"/>
          </a:xfrm>
          <a:prstGeom prst="rect">
            <a:avLst/>
          </a:prstGeom>
          <a:ln w="12700">
            <a:miter lim="400000"/>
          </a:ln>
        </p:spPr>
      </p:pic>
      <p:pic>
        <p:nvPicPr>
          <p:cNvPr id="9" name="Picture 15" descr="Picture 15">
            <a:extLst>
              <a:ext uri="{FF2B5EF4-FFF2-40B4-BE49-F238E27FC236}">
                <a16:creationId xmlns:a16="http://schemas.microsoft.com/office/drawing/2014/main" id="{E2D8A6A8-AF19-79B8-A706-8537DEA6934B}"/>
              </a:ext>
            </a:extLst>
          </p:cNvPr>
          <p:cNvPicPr>
            <a:picLocks noChangeAspect="1"/>
          </p:cNvPicPr>
          <p:nvPr/>
        </p:nvPicPr>
        <p:blipFill>
          <a:blip r:embed="rId3"/>
          <a:stretch>
            <a:fillRect/>
          </a:stretch>
        </p:blipFill>
        <p:spPr>
          <a:xfrm>
            <a:off x="425885" y="1017708"/>
            <a:ext cx="4090794" cy="1616524"/>
          </a:xfrm>
          <a:prstGeom prst="rect">
            <a:avLst/>
          </a:prstGeom>
          <a:ln w="12700">
            <a:miter lim="400000"/>
          </a:ln>
        </p:spPr>
      </p:pic>
      <p:sp>
        <p:nvSpPr>
          <p:cNvPr id="10" name="Content Placeholder 1">
            <a:extLst>
              <a:ext uri="{FF2B5EF4-FFF2-40B4-BE49-F238E27FC236}">
                <a16:creationId xmlns:a16="http://schemas.microsoft.com/office/drawing/2014/main" id="{21A2F4B3-2BFC-12D7-8E9D-A8F3AC057216}"/>
              </a:ext>
            </a:extLst>
          </p:cNvPr>
          <p:cNvSpPr>
            <a:spLocks noGrp="1"/>
          </p:cNvSpPr>
          <p:nvPr>
            <p:ph idx="1"/>
          </p:nvPr>
        </p:nvSpPr>
        <p:spPr>
          <a:xfrm>
            <a:off x="751797" y="1243024"/>
            <a:ext cx="2774624" cy="1063267"/>
          </a:xfrm>
        </p:spPr>
        <p:txBody>
          <a:bodyPr>
            <a:noAutofit/>
          </a:bodyPr>
          <a:lstStyle/>
          <a:p>
            <a:pPr marL="0" indent="0">
              <a:buNone/>
            </a:pPr>
            <a:r>
              <a:rPr lang="en-US" sz="1100" dirty="0"/>
              <a:t>      How to interpret my data?</a:t>
            </a:r>
          </a:p>
          <a:p>
            <a:pPr marL="0" indent="0">
              <a:buNone/>
            </a:pPr>
            <a:r>
              <a:rPr lang="en-US" sz="1100" dirty="0"/>
              <a:t>What is UMI? How can I find doublets?</a:t>
            </a:r>
          </a:p>
          <a:p>
            <a:pPr marL="0" indent="0">
              <a:buNone/>
            </a:pPr>
            <a:r>
              <a:rPr lang="en-US" sz="1100" dirty="0"/>
              <a:t>        What is a PCA? UMAP?</a:t>
            </a:r>
          </a:p>
          <a:p>
            <a:pPr marL="0" indent="0">
              <a:buNone/>
            </a:pPr>
            <a:r>
              <a:rPr lang="en-US" sz="1100" dirty="0"/>
              <a:t>Cell-cycle, ambient RNA, …</a:t>
            </a:r>
          </a:p>
          <a:p>
            <a:pPr marL="0" indent="0">
              <a:buNone/>
            </a:pPr>
            <a:r>
              <a:rPr lang="en-US" sz="1100" dirty="0"/>
              <a:t>                        …</a:t>
            </a:r>
          </a:p>
          <a:p>
            <a:pPr marL="0" indent="0">
              <a:buNone/>
            </a:pPr>
            <a:endParaRPr lang="en-CH" sz="1400" dirty="0"/>
          </a:p>
        </p:txBody>
      </p:sp>
      <p:pic>
        <p:nvPicPr>
          <p:cNvPr id="11" name="Picture 10">
            <a:extLst>
              <a:ext uri="{FF2B5EF4-FFF2-40B4-BE49-F238E27FC236}">
                <a16:creationId xmlns:a16="http://schemas.microsoft.com/office/drawing/2014/main" id="{3DB7E7B5-340D-9708-1FF5-8C3E45F432B8}"/>
              </a:ext>
            </a:extLst>
          </p:cNvPr>
          <p:cNvPicPr>
            <a:picLocks noChangeAspect="1"/>
          </p:cNvPicPr>
          <p:nvPr/>
        </p:nvPicPr>
        <p:blipFill>
          <a:blip r:embed="rId4"/>
          <a:stretch>
            <a:fillRect/>
          </a:stretch>
        </p:blipFill>
        <p:spPr>
          <a:xfrm>
            <a:off x="707856" y="2706660"/>
            <a:ext cx="989692" cy="1053249"/>
          </a:xfrm>
          <a:prstGeom prst="rect">
            <a:avLst/>
          </a:prstGeom>
        </p:spPr>
      </p:pic>
      <p:pic>
        <p:nvPicPr>
          <p:cNvPr id="12" name="Picture 11">
            <a:extLst>
              <a:ext uri="{FF2B5EF4-FFF2-40B4-BE49-F238E27FC236}">
                <a16:creationId xmlns:a16="http://schemas.microsoft.com/office/drawing/2014/main" id="{6FBCBA34-1264-2739-6443-1D7DC3FD2F9A}"/>
              </a:ext>
            </a:extLst>
          </p:cNvPr>
          <p:cNvPicPr>
            <a:picLocks noChangeAspect="1"/>
          </p:cNvPicPr>
          <p:nvPr/>
        </p:nvPicPr>
        <p:blipFill>
          <a:blip r:embed="rId5"/>
          <a:stretch>
            <a:fillRect/>
          </a:stretch>
        </p:blipFill>
        <p:spPr>
          <a:xfrm>
            <a:off x="2250697" y="3632664"/>
            <a:ext cx="1253438" cy="1172243"/>
          </a:xfrm>
          <a:prstGeom prst="rect">
            <a:avLst/>
          </a:prstGeom>
        </p:spPr>
      </p:pic>
      <p:pic>
        <p:nvPicPr>
          <p:cNvPr id="13" name="Picture 12">
            <a:extLst>
              <a:ext uri="{FF2B5EF4-FFF2-40B4-BE49-F238E27FC236}">
                <a16:creationId xmlns:a16="http://schemas.microsoft.com/office/drawing/2014/main" id="{D2159542-472A-9A34-2085-B3366339290C}"/>
              </a:ext>
            </a:extLst>
          </p:cNvPr>
          <p:cNvPicPr>
            <a:picLocks noChangeAspect="1"/>
          </p:cNvPicPr>
          <p:nvPr/>
        </p:nvPicPr>
        <p:blipFill>
          <a:blip r:embed="rId6"/>
          <a:srcRect l="3441"/>
          <a:stretch/>
        </p:blipFill>
        <p:spPr>
          <a:xfrm>
            <a:off x="5555082" y="812699"/>
            <a:ext cx="1238018" cy="999703"/>
          </a:xfrm>
          <a:prstGeom prst="rect">
            <a:avLst/>
          </a:prstGeom>
        </p:spPr>
      </p:pic>
    </p:spTree>
    <p:extLst>
      <p:ext uri="{BB962C8B-B14F-4D97-AF65-F5344CB8AC3E}">
        <p14:creationId xmlns:p14="http://schemas.microsoft.com/office/powerpoint/2010/main" val="39283567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DE65751-6C80-44E2-98D4-7A6F8E39EA89}"/>
              </a:ext>
            </a:extLst>
          </p:cNvPr>
          <p:cNvSpPr>
            <a:spLocks noGrp="1"/>
          </p:cNvSpPr>
          <p:nvPr>
            <p:ph idx="1"/>
          </p:nvPr>
        </p:nvSpPr>
        <p:spPr/>
        <p:txBody>
          <a:bodyPr/>
          <a:lstStyle/>
          <a:p>
            <a:r>
              <a:rPr lang="en-US" dirty="0"/>
              <a:t>Cell Ranger + Loupe visualization</a:t>
            </a:r>
            <a:endParaRPr lang="en-CH" dirty="0"/>
          </a:p>
        </p:txBody>
      </p:sp>
      <p:sp>
        <p:nvSpPr>
          <p:cNvPr id="3" name="Title 2">
            <a:extLst>
              <a:ext uri="{FF2B5EF4-FFF2-40B4-BE49-F238E27FC236}">
                <a16:creationId xmlns:a16="http://schemas.microsoft.com/office/drawing/2014/main" id="{673AD215-2C44-402A-8D1A-3F40F8934B53}"/>
              </a:ext>
            </a:extLst>
          </p:cNvPr>
          <p:cNvSpPr>
            <a:spLocks noGrp="1"/>
          </p:cNvSpPr>
          <p:nvPr>
            <p:ph type="title"/>
          </p:nvPr>
        </p:nvSpPr>
        <p:spPr/>
        <p:txBody>
          <a:bodyPr>
            <a:normAutofit fontScale="90000"/>
          </a:bodyPr>
          <a:lstStyle/>
          <a:p>
            <a:r>
              <a:rPr lang="en-US" dirty="0"/>
              <a:t>All-in-one analysis pipelines</a:t>
            </a:r>
            <a:endParaRPr lang="en-CH" dirty="0"/>
          </a:p>
        </p:txBody>
      </p:sp>
      <p:sp>
        <p:nvSpPr>
          <p:cNvPr id="4" name="Date Placeholder 3">
            <a:extLst>
              <a:ext uri="{FF2B5EF4-FFF2-40B4-BE49-F238E27FC236}">
                <a16:creationId xmlns:a16="http://schemas.microsoft.com/office/drawing/2014/main" id="{C87787E9-FE2F-4B78-8E87-BAF48A458EBC}"/>
              </a:ext>
            </a:extLst>
          </p:cNvPr>
          <p:cNvSpPr>
            <a:spLocks noGrp="1"/>
          </p:cNvSpPr>
          <p:nvPr>
            <p:ph type="dt" sz="half" idx="14"/>
          </p:nvPr>
        </p:nvSpPr>
        <p:spPr/>
        <p:txBody>
          <a:bodyPr/>
          <a:lstStyle/>
          <a:p>
            <a:r>
              <a:rPr lang="fr-CH"/>
              <a:t>BIOENG-420  SINGLE-CELL BIOLOGY</a:t>
            </a:r>
            <a:endParaRPr lang="fr-FR" dirty="0"/>
          </a:p>
        </p:txBody>
      </p:sp>
      <p:sp>
        <p:nvSpPr>
          <p:cNvPr id="5" name="Footer Placeholder 4">
            <a:extLst>
              <a:ext uri="{FF2B5EF4-FFF2-40B4-BE49-F238E27FC236}">
                <a16:creationId xmlns:a16="http://schemas.microsoft.com/office/drawing/2014/main" id="{DED8E22C-64A8-4475-B01C-5F4DD1FD6D65}"/>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D24D2867-E498-4825-876C-D8FEAD32360A}"/>
              </a:ext>
            </a:extLst>
          </p:cNvPr>
          <p:cNvSpPr>
            <a:spLocks noGrp="1"/>
          </p:cNvSpPr>
          <p:nvPr>
            <p:ph type="sldNum" sz="quarter" idx="16"/>
          </p:nvPr>
        </p:nvSpPr>
        <p:spPr/>
        <p:txBody>
          <a:bodyPr/>
          <a:lstStyle/>
          <a:p>
            <a:fld id="{E1E1CD7C-2161-7D43-862E-CE4C333CD873}" type="slidenum">
              <a:rPr lang="fr-FR" smtClean="0"/>
              <a:pPr/>
              <a:t>15</a:t>
            </a:fld>
            <a:endParaRPr lang="fr-FR" dirty="0"/>
          </a:p>
        </p:txBody>
      </p:sp>
      <p:pic>
        <p:nvPicPr>
          <p:cNvPr id="7" name="Picture 2" descr="Picture 2">
            <a:extLst>
              <a:ext uri="{FF2B5EF4-FFF2-40B4-BE49-F238E27FC236}">
                <a16:creationId xmlns:a16="http://schemas.microsoft.com/office/drawing/2014/main" id="{FD85EB01-0D7B-49FB-BA6C-DFAF18410222}"/>
              </a:ext>
            </a:extLst>
          </p:cNvPr>
          <p:cNvPicPr>
            <a:picLocks noChangeAspect="1"/>
          </p:cNvPicPr>
          <p:nvPr/>
        </p:nvPicPr>
        <p:blipFill>
          <a:blip r:embed="rId2"/>
          <a:stretch>
            <a:fillRect/>
          </a:stretch>
        </p:blipFill>
        <p:spPr>
          <a:xfrm>
            <a:off x="996762" y="1310640"/>
            <a:ext cx="4884701" cy="3440155"/>
          </a:xfrm>
          <a:prstGeom prst="rect">
            <a:avLst/>
          </a:prstGeom>
          <a:ln w="12700">
            <a:miter lim="400000"/>
          </a:ln>
        </p:spPr>
      </p:pic>
      <p:sp>
        <p:nvSpPr>
          <p:cNvPr id="9" name="Content Placeholder 1">
            <a:extLst>
              <a:ext uri="{FF2B5EF4-FFF2-40B4-BE49-F238E27FC236}">
                <a16:creationId xmlns:a16="http://schemas.microsoft.com/office/drawing/2014/main" id="{C41D1CC7-5D60-4544-9A8B-86DC9391FF71}"/>
              </a:ext>
            </a:extLst>
          </p:cNvPr>
          <p:cNvSpPr txBox="1">
            <a:spLocks/>
          </p:cNvSpPr>
          <p:nvPr/>
        </p:nvSpPr>
        <p:spPr>
          <a:xfrm>
            <a:off x="5813329" y="2673720"/>
            <a:ext cx="7658954" cy="4168490"/>
          </a:xfrm>
          <a:prstGeom prst="rect">
            <a:avLst/>
          </a:prstGeom>
        </p:spPr>
        <p:txBody>
          <a:bodyPr vert="horz" lIns="180000" tIns="45720" rIns="91440" bIns="45720" rtlCol="0">
            <a:normAutofit/>
          </a:bodyPr>
          <a:lstStyle>
            <a:lvl1pPr marL="171450" indent="-171450" algn="l" defTabSz="685800" rtl="0" eaLnBrk="1" latinLnBrk="0" hangingPunct="1">
              <a:lnSpc>
                <a:spcPct val="90000"/>
              </a:lnSpc>
              <a:spcBef>
                <a:spcPts val="750"/>
              </a:spcBef>
              <a:buClr>
                <a:schemeClr val="accent1"/>
              </a:buClr>
              <a:buSzPct val="90000"/>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Clr>
                <a:schemeClr val="accent1"/>
              </a:buClr>
              <a:buSzPct val="100000"/>
              <a:buFont typeface="Arial" panose="020B0604020202020204" pitchFamily="34" charset="0"/>
              <a:buChar char="•"/>
              <a:defRPr sz="1600" b="0" i="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SzPct val="90000"/>
              <a:buFont typeface="Wingdings" pitchFamily="2" charset="2"/>
              <a:buChar char="§"/>
              <a:defRPr sz="1500" b="0" i="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600" dirty="0"/>
              <a:t>Developed for customers of 10x</a:t>
            </a:r>
          </a:p>
          <a:p>
            <a:pPr>
              <a:buFont typeface="Symbol" panose="05050102010706020507" pitchFamily="18" charset="2"/>
              <a:buChar char="Þ"/>
            </a:pPr>
            <a:r>
              <a:rPr lang="en-US" sz="1400" dirty="0"/>
              <a:t>Black-box fixed pipeline</a:t>
            </a:r>
          </a:p>
          <a:p>
            <a:pPr>
              <a:buFont typeface="Symbol" panose="05050102010706020507" pitchFamily="18" charset="2"/>
              <a:buChar char="Þ"/>
            </a:pPr>
            <a:endParaRPr lang="en-CH" sz="1600" dirty="0"/>
          </a:p>
        </p:txBody>
      </p:sp>
      <p:pic>
        <p:nvPicPr>
          <p:cNvPr id="8" name="Picture 7">
            <a:extLst>
              <a:ext uri="{FF2B5EF4-FFF2-40B4-BE49-F238E27FC236}">
                <a16:creationId xmlns:a16="http://schemas.microsoft.com/office/drawing/2014/main" id="{3361EE2D-0973-9EE0-8815-E93DE4F985DD}"/>
              </a:ext>
            </a:extLst>
          </p:cNvPr>
          <p:cNvPicPr>
            <a:picLocks noChangeAspect="1"/>
          </p:cNvPicPr>
          <p:nvPr/>
        </p:nvPicPr>
        <p:blipFill>
          <a:blip r:embed="rId3"/>
          <a:stretch>
            <a:fillRect/>
          </a:stretch>
        </p:blipFill>
        <p:spPr>
          <a:xfrm>
            <a:off x="7519987" y="4570372"/>
            <a:ext cx="1438275" cy="428625"/>
          </a:xfrm>
          <a:prstGeom prst="rect">
            <a:avLst/>
          </a:prstGeom>
        </p:spPr>
      </p:pic>
      <p:pic>
        <p:nvPicPr>
          <p:cNvPr id="10" name="Picture 9">
            <a:extLst>
              <a:ext uri="{FF2B5EF4-FFF2-40B4-BE49-F238E27FC236}">
                <a16:creationId xmlns:a16="http://schemas.microsoft.com/office/drawing/2014/main" id="{73E9F48E-E256-057C-3B68-23313E0DDDC1}"/>
              </a:ext>
            </a:extLst>
          </p:cNvPr>
          <p:cNvPicPr>
            <a:picLocks noChangeAspect="1"/>
          </p:cNvPicPr>
          <p:nvPr/>
        </p:nvPicPr>
        <p:blipFill>
          <a:blip r:embed="rId4"/>
          <a:stretch>
            <a:fillRect/>
          </a:stretch>
        </p:blipFill>
        <p:spPr>
          <a:xfrm>
            <a:off x="8107672" y="4233061"/>
            <a:ext cx="850279" cy="288774"/>
          </a:xfrm>
          <a:prstGeom prst="rect">
            <a:avLst/>
          </a:prstGeom>
        </p:spPr>
      </p:pic>
    </p:spTree>
    <p:extLst>
      <p:ext uri="{BB962C8B-B14F-4D97-AF65-F5344CB8AC3E}">
        <p14:creationId xmlns:p14="http://schemas.microsoft.com/office/powerpoint/2010/main" val="14748659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Symbole magnétique ATTENTION">
            <a:extLst>
              <a:ext uri="{FF2B5EF4-FFF2-40B4-BE49-F238E27FC236}">
                <a16:creationId xmlns:a16="http://schemas.microsoft.com/office/drawing/2014/main" id="{41DDC816-E0D3-456D-A181-8E8EB93882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383" y="863973"/>
            <a:ext cx="1135380" cy="1135380"/>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a:extLst>
              <a:ext uri="{FF2B5EF4-FFF2-40B4-BE49-F238E27FC236}">
                <a16:creationId xmlns:a16="http://schemas.microsoft.com/office/drawing/2014/main" id="{0D126723-24F2-470D-AD3B-96FAB9AD9C85}"/>
              </a:ext>
            </a:extLst>
          </p:cNvPr>
          <p:cNvSpPr>
            <a:spLocks noGrp="1"/>
          </p:cNvSpPr>
          <p:nvPr>
            <p:ph idx="1"/>
          </p:nvPr>
        </p:nvSpPr>
        <p:spPr>
          <a:xfrm>
            <a:off x="904875" y="1149968"/>
            <a:ext cx="7658954" cy="4168490"/>
          </a:xfrm>
        </p:spPr>
        <p:txBody>
          <a:bodyPr/>
          <a:lstStyle/>
          <a:p>
            <a:r>
              <a:rPr lang="en-US" dirty="0">
                <a:solidFill>
                  <a:srgbClr val="FF0000"/>
                </a:solidFill>
              </a:rPr>
              <a:t>Preprocessing pipelines are now very standard but downstream analyses can require more hands-on experience</a:t>
            </a:r>
          </a:p>
          <a:p>
            <a:endParaRPr lang="en-US" dirty="0"/>
          </a:p>
          <a:p>
            <a:endParaRPr lang="en-US" dirty="0"/>
          </a:p>
          <a:p>
            <a:r>
              <a:rPr lang="en-US" b="1" dirty="0"/>
              <a:t>Solutions:</a:t>
            </a:r>
          </a:p>
          <a:p>
            <a:pPr lvl="1"/>
            <a:r>
              <a:rPr lang="en-US" dirty="0"/>
              <a:t>Standardized but parametrizable downstream analysis pipelines (e.g. Seurat, </a:t>
            </a:r>
            <a:r>
              <a:rPr lang="en-US" dirty="0" err="1"/>
              <a:t>Scanpy</a:t>
            </a:r>
            <a:r>
              <a:rPr lang="en-US" dirty="0"/>
              <a:t>)</a:t>
            </a:r>
          </a:p>
          <a:p>
            <a:pPr marL="342900" lvl="1" indent="0">
              <a:buNone/>
            </a:pPr>
            <a:r>
              <a:rPr lang="en-US" sz="1200" i="1" dirty="0"/>
              <a:t>Probably the best option for bioinformaticians</a:t>
            </a:r>
          </a:p>
          <a:p>
            <a:pPr marL="342900" lvl="1" indent="0">
              <a:buNone/>
            </a:pPr>
            <a:endParaRPr lang="en-US" sz="1200" i="1" dirty="0"/>
          </a:p>
          <a:p>
            <a:pPr lvl="1"/>
            <a:r>
              <a:rPr lang="en-US" dirty="0"/>
              <a:t>User-friendly automated analysis and visualization portals (e.g. ASAP, Scope, </a:t>
            </a:r>
            <a:r>
              <a:rPr lang="en-US" dirty="0" err="1"/>
              <a:t>FastGenomics</a:t>
            </a:r>
            <a:r>
              <a:rPr lang="en-US" dirty="0"/>
              <a:t>, etc.)</a:t>
            </a:r>
          </a:p>
          <a:p>
            <a:pPr marL="342900" lvl="1" indent="0">
              <a:buNone/>
            </a:pPr>
            <a:r>
              <a:rPr lang="en-US" sz="1200" i="1" dirty="0"/>
              <a:t>Good first glance at results for bioinformaticians</a:t>
            </a:r>
          </a:p>
          <a:p>
            <a:pPr marL="342900" lvl="1" indent="0">
              <a:buNone/>
            </a:pPr>
            <a:r>
              <a:rPr lang="en-US" sz="1200" i="1" dirty="0"/>
              <a:t>Sufficient for non-bioinformaticians</a:t>
            </a:r>
          </a:p>
          <a:p>
            <a:pPr marL="342900" lvl="1" indent="0">
              <a:buNone/>
            </a:pPr>
            <a:endParaRPr lang="en-CH" i="1" dirty="0"/>
          </a:p>
        </p:txBody>
      </p:sp>
      <p:sp>
        <p:nvSpPr>
          <p:cNvPr id="3" name="Title 2">
            <a:extLst>
              <a:ext uri="{FF2B5EF4-FFF2-40B4-BE49-F238E27FC236}">
                <a16:creationId xmlns:a16="http://schemas.microsoft.com/office/drawing/2014/main" id="{2E96C3FF-6018-4B3F-8DD1-96C2B78E40D2}"/>
              </a:ext>
            </a:extLst>
          </p:cNvPr>
          <p:cNvSpPr>
            <a:spLocks noGrp="1"/>
          </p:cNvSpPr>
          <p:nvPr>
            <p:ph type="title"/>
          </p:nvPr>
        </p:nvSpPr>
        <p:spPr/>
        <p:txBody>
          <a:bodyPr>
            <a:normAutofit fontScale="90000"/>
          </a:bodyPr>
          <a:lstStyle/>
          <a:p>
            <a:r>
              <a:rPr lang="en-US" dirty="0"/>
              <a:t>A </a:t>
            </a:r>
            <a:r>
              <a:rPr lang="en-US" dirty="0" err="1"/>
              <a:t>scRNA</a:t>
            </a:r>
            <a:r>
              <a:rPr lang="en-US" dirty="0"/>
              <a:t>-seq “</a:t>
            </a:r>
            <a:r>
              <a:rPr lang="en-US" dirty="0" err="1"/>
              <a:t>blackbox</a:t>
            </a:r>
            <a:r>
              <a:rPr lang="en-US" dirty="0"/>
              <a:t>” pipeline may not be applicable to all datasets</a:t>
            </a:r>
            <a:endParaRPr lang="en-CH" dirty="0"/>
          </a:p>
        </p:txBody>
      </p:sp>
      <p:sp>
        <p:nvSpPr>
          <p:cNvPr id="4" name="Date Placeholder 3">
            <a:extLst>
              <a:ext uri="{FF2B5EF4-FFF2-40B4-BE49-F238E27FC236}">
                <a16:creationId xmlns:a16="http://schemas.microsoft.com/office/drawing/2014/main" id="{4A5E2391-51E1-430E-8026-CA5DEA860C1B}"/>
              </a:ext>
            </a:extLst>
          </p:cNvPr>
          <p:cNvSpPr>
            <a:spLocks noGrp="1"/>
          </p:cNvSpPr>
          <p:nvPr>
            <p:ph type="dt" sz="half" idx="14"/>
          </p:nvPr>
        </p:nvSpPr>
        <p:spPr/>
        <p:txBody>
          <a:bodyPr/>
          <a:lstStyle/>
          <a:p>
            <a:r>
              <a:rPr lang="fr-CH"/>
              <a:t>BIOENG-420  SINGLE-CELL BIOLOGY</a:t>
            </a:r>
            <a:endParaRPr lang="fr-FR" dirty="0"/>
          </a:p>
        </p:txBody>
      </p:sp>
      <p:sp>
        <p:nvSpPr>
          <p:cNvPr id="5" name="Footer Placeholder 4">
            <a:extLst>
              <a:ext uri="{FF2B5EF4-FFF2-40B4-BE49-F238E27FC236}">
                <a16:creationId xmlns:a16="http://schemas.microsoft.com/office/drawing/2014/main" id="{7A377620-4C49-40D3-81B8-9BE8FD1578A2}"/>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9CC73952-C502-4DFF-93C9-4A187F29E2E1}"/>
              </a:ext>
            </a:extLst>
          </p:cNvPr>
          <p:cNvSpPr>
            <a:spLocks noGrp="1"/>
          </p:cNvSpPr>
          <p:nvPr>
            <p:ph type="sldNum" sz="quarter" idx="16"/>
          </p:nvPr>
        </p:nvSpPr>
        <p:spPr/>
        <p:txBody>
          <a:bodyPr/>
          <a:lstStyle/>
          <a:p>
            <a:fld id="{E1E1CD7C-2161-7D43-862E-CE4C333CD873}" type="slidenum">
              <a:rPr lang="fr-FR" smtClean="0"/>
              <a:pPr/>
              <a:t>16</a:t>
            </a:fld>
            <a:endParaRPr lang="fr-FR" dirty="0"/>
          </a:p>
        </p:txBody>
      </p:sp>
      <p:sp>
        <p:nvSpPr>
          <p:cNvPr id="7" name="TextBox 6">
            <a:extLst>
              <a:ext uri="{FF2B5EF4-FFF2-40B4-BE49-F238E27FC236}">
                <a16:creationId xmlns:a16="http://schemas.microsoft.com/office/drawing/2014/main" id="{213AB348-AEFB-4962-B794-05E1D2D690C9}"/>
              </a:ext>
            </a:extLst>
          </p:cNvPr>
          <p:cNvSpPr txBox="1"/>
          <p:nvPr/>
        </p:nvSpPr>
        <p:spPr>
          <a:xfrm>
            <a:off x="6110797" y="4446646"/>
            <a:ext cx="3033203" cy="707886"/>
          </a:xfrm>
          <a:prstGeom prst="rect">
            <a:avLst/>
          </a:prstGeom>
          <a:noFill/>
        </p:spPr>
        <p:txBody>
          <a:bodyPr wrap="none" rtlCol="0">
            <a:spAutoFit/>
          </a:bodyPr>
          <a:lstStyle/>
          <a:p>
            <a:r>
              <a:rPr lang="en-US" sz="1000" i="1" dirty="0">
                <a:hlinkClick r:id="rId3"/>
              </a:rPr>
              <a:t>https://satijalab.org/seurat/articles/get_started.html</a:t>
            </a:r>
            <a:endParaRPr lang="en-US" sz="1000" i="1" dirty="0"/>
          </a:p>
          <a:p>
            <a:r>
              <a:rPr lang="en-US" sz="1000" i="1" dirty="0">
                <a:hlinkClick r:id="rId4"/>
              </a:rPr>
              <a:t>https://scanpy.readthedocs.io/en/stable/</a:t>
            </a:r>
            <a:endParaRPr lang="en-US" sz="1000" i="1" dirty="0"/>
          </a:p>
          <a:p>
            <a:r>
              <a:rPr lang="en-US" sz="1000" i="1" dirty="0">
                <a:hlinkClick r:id="rId5"/>
              </a:rPr>
              <a:t>https://asap.epfl.ch</a:t>
            </a:r>
            <a:endParaRPr lang="en-US" sz="1000" i="1" dirty="0"/>
          </a:p>
          <a:p>
            <a:r>
              <a:rPr lang="en-US" sz="1000" i="1" dirty="0">
                <a:hlinkClick r:id="rId6"/>
              </a:rPr>
              <a:t>https://scope.aertslab.org</a:t>
            </a:r>
            <a:endParaRPr lang="en-US" sz="1000" i="1" dirty="0"/>
          </a:p>
        </p:txBody>
      </p:sp>
    </p:spTree>
    <p:extLst>
      <p:ext uri="{BB962C8B-B14F-4D97-AF65-F5344CB8AC3E}">
        <p14:creationId xmlns:p14="http://schemas.microsoft.com/office/powerpoint/2010/main" val="14606592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555D822-6775-43F0-8016-F24F5C233172}"/>
              </a:ext>
            </a:extLst>
          </p:cNvPr>
          <p:cNvSpPr>
            <a:spLocks noGrp="1"/>
          </p:cNvSpPr>
          <p:nvPr>
            <p:ph type="title"/>
          </p:nvPr>
        </p:nvSpPr>
        <p:spPr/>
        <p:txBody>
          <a:bodyPr>
            <a:normAutofit fontScale="90000"/>
          </a:bodyPr>
          <a:lstStyle/>
          <a:p>
            <a:r>
              <a:rPr lang="en-US" dirty="0" err="1"/>
              <a:t>scRNA</a:t>
            </a:r>
            <a:r>
              <a:rPr lang="en-US" dirty="0"/>
              <a:t>-seq analysis pipeline</a:t>
            </a:r>
            <a:endParaRPr lang="en-CH" dirty="0"/>
          </a:p>
        </p:txBody>
      </p:sp>
      <p:sp>
        <p:nvSpPr>
          <p:cNvPr id="4" name="Date Placeholder 3">
            <a:extLst>
              <a:ext uri="{FF2B5EF4-FFF2-40B4-BE49-F238E27FC236}">
                <a16:creationId xmlns:a16="http://schemas.microsoft.com/office/drawing/2014/main" id="{380F7059-5BB9-4127-966A-D907A4550C26}"/>
              </a:ext>
            </a:extLst>
          </p:cNvPr>
          <p:cNvSpPr>
            <a:spLocks noGrp="1"/>
          </p:cNvSpPr>
          <p:nvPr>
            <p:ph type="dt" sz="half" idx="14"/>
          </p:nvPr>
        </p:nvSpPr>
        <p:spPr/>
        <p:txBody>
          <a:bodyPr/>
          <a:lstStyle/>
          <a:p>
            <a:r>
              <a:rPr lang="fr-CH"/>
              <a:t>BIOENG-420  SINGLE-CELL BIOLOGY</a:t>
            </a:r>
            <a:endParaRPr lang="fr-FR" dirty="0"/>
          </a:p>
        </p:txBody>
      </p:sp>
      <p:sp>
        <p:nvSpPr>
          <p:cNvPr id="5" name="Footer Placeholder 4">
            <a:extLst>
              <a:ext uri="{FF2B5EF4-FFF2-40B4-BE49-F238E27FC236}">
                <a16:creationId xmlns:a16="http://schemas.microsoft.com/office/drawing/2014/main" id="{D3E0DFF8-5C99-45D1-89DE-22FF5A03D27A}"/>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4434BD2F-C3C7-44A7-850D-93D996BBC0AC}"/>
              </a:ext>
            </a:extLst>
          </p:cNvPr>
          <p:cNvSpPr>
            <a:spLocks noGrp="1"/>
          </p:cNvSpPr>
          <p:nvPr>
            <p:ph type="sldNum" sz="quarter" idx="16"/>
          </p:nvPr>
        </p:nvSpPr>
        <p:spPr/>
        <p:txBody>
          <a:bodyPr/>
          <a:lstStyle/>
          <a:p>
            <a:fld id="{E1E1CD7C-2161-7D43-862E-CE4C333CD873}" type="slidenum">
              <a:rPr lang="fr-FR" smtClean="0"/>
              <a:pPr/>
              <a:t>17</a:t>
            </a:fld>
            <a:endParaRPr lang="fr-FR" dirty="0"/>
          </a:p>
        </p:txBody>
      </p:sp>
      <p:sp>
        <p:nvSpPr>
          <p:cNvPr id="7" name="Shape 1226">
            <a:extLst>
              <a:ext uri="{FF2B5EF4-FFF2-40B4-BE49-F238E27FC236}">
                <a16:creationId xmlns:a16="http://schemas.microsoft.com/office/drawing/2014/main" id="{1183EDFA-F311-45DC-86A8-CAA7FF3CC168}"/>
              </a:ext>
            </a:extLst>
          </p:cNvPr>
          <p:cNvSpPr/>
          <p:nvPr/>
        </p:nvSpPr>
        <p:spPr>
          <a:xfrm flipV="1">
            <a:off x="3477835" y="1375717"/>
            <a:ext cx="0" cy="187970"/>
          </a:xfrm>
          <a:prstGeom prst="line">
            <a:avLst/>
          </a:prstGeom>
          <a:ln w="25400">
            <a:solidFill>
              <a:srgbClr val="000000"/>
            </a:solidFill>
            <a:miter/>
            <a:headEnd type="triangle"/>
          </a:ln>
        </p:spPr>
        <p:txBody>
          <a:bodyPr lIns="45718" tIns="45718" rIns="45718" bIns="45718"/>
          <a:lstStyle/>
          <a:p>
            <a:endParaRPr/>
          </a:p>
        </p:txBody>
      </p:sp>
      <p:sp>
        <p:nvSpPr>
          <p:cNvPr id="12" name="TextBox 1">
            <a:extLst>
              <a:ext uri="{FF2B5EF4-FFF2-40B4-BE49-F238E27FC236}">
                <a16:creationId xmlns:a16="http://schemas.microsoft.com/office/drawing/2014/main" id="{05F01F30-16BC-4EF0-9FBA-78B31D75F947}"/>
              </a:ext>
            </a:extLst>
          </p:cNvPr>
          <p:cNvSpPr txBox="1"/>
          <p:nvPr/>
        </p:nvSpPr>
        <p:spPr>
          <a:xfrm rot="16200000">
            <a:off x="-274032" y="1720480"/>
            <a:ext cx="1846779" cy="261607"/>
          </a:xfrm>
          <a:prstGeom prst="rect">
            <a:avLst/>
          </a:prstGeom>
          <a:solidFill>
            <a:srgbClr val="FFF1CD">
              <a:alpha val="7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a:spAutoFit/>
          </a:bodyPr>
          <a:lstStyle>
            <a:lvl1pPr defTabSz="914400">
              <a:defRPr sz="2500"/>
            </a:lvl1pPr>
          </a:lstStyle>
          <a:p>
            <a:pPr algn="ctr"/>
            <a:r>
              <a:rPr sz="1100" dirty="0">
                <a:solidFill>
                  <a:schemeClr val="tx1">
                    <a:lumMod val="50000"/>
                  </a:schemeClr>
                </a:solidFill>
              </a:rPr>
              <a:t>PREPROCESSING</a:t>
            </a:r>
          </a:p>
        </p:txBody>
      </p:sp>
      <p:pic>
        <p:nvPicPr>
          <p:cNvPr id="16" name="Picture 29" descr="Picture 29">
            <a:extLst>
              <a:ext uri="{FF2B5EF4-FFF2-40B4-BE49-F238E27FC236}">
                <a16:creationId xmlns:a16="http://schemas.microsoft.com/office/drawing/2014/main" id="{DC604DA4-6765-4D81-B40C-0588BC198AF4}"/>
              </a:ext>
            </a:extLst>
          </p:cNvPr>
          <p:cNvPicPr>
            <a:picLocks noChangeAspect="1"/>
          </p:cNvPicPr>
          <p:nvPr/>
        </p:nvPicPr>
        <p:blipFill>
          <a:blip r:embed="rId2"/>
          <a:stretch>
            <a:fillRect/>
          </a:stretch>
        </p:blipFill>
        <p:spPr>
          <a:xfrm>
            <a:off x="935298" y="1705803"/>
            <a:ext cx="290959" cy="290959"/>
          </a:xfrm>
          <a:prstGeom prst="rect">
            <a:avLst/>
          </a:prstGeom>
          <a:ln w="12700">
            <a:miter lim="400000"/>
          </a:ln>
        </p:spPr>
      </p:pic>
      <p:sp>
        <p:nvSpPr>
          <p:cNvPr id="21" name="Shape 433">
            <a:extLst>
              <a:ext uri="{FF2B5EF4-FFF2-40B4-BE49-F238E27FC236}">
                <a16:creationId xmlns:a16="http://schemas.microsoft.com/office/drawing/2014/main" id="{96E3D325-2124-4E1F-8798-31BF2F157A7D}"/>
              </a:ext>
            </a:extLst>
          </p:cNvPr>
          <p:cNvSpPr/>
          <p:nvPr/>
        </p:nvSpPr>
        <p:spPr>
          <a:xfrm>
            <a:off x="847571" y="881574"/>
            <a:ext cx="6607329" cy="1893099"/>
          </a:xfrm>
          <a:prstGeom prst="roundRect">
            <a:avLst>
              <a:gd name="adj" fmla="val 3001"/>
            </a:avLst>
          </a:prstGeom>
          <a:ln w="12700">
            <a:solidFill>
              <a:srgbClr val="000000"/>
            </a:solidFill>
            <a:bevel/>
          </a:ln>
        </p:spPr>
        <p:txBody>
          <a:bodyPr lIns="0" tIns="0" rIns="0" bIns="0"/>
          <a:lstStyle/>
          <a:p>
            <a:pPr algn="l" defTabSz="914400">
              <a:defRPr sz="4200">
                <a:solidFill>
                  <a:srgbClr val="FEFEFE"/>
                </a:solidFill>
                <a:latin typeface="Gill Sans"/>
                <a:ea typeface="Gill Sans"/>
                <a:cs typeface="Gill Sans"/>
                <a:sym typeface="Gill Sans"/>
              </a:defRPr>
            </a:pPr>
            <a:endParaRPr/>
          </a:p>
        </p:txBody>
      </p:sp>
      <p:pic>
        <p:nvPicPr>
          <p:cNvPr id="22" name="Picture 29" descr="Picture 29">
            <a:extLst>
              <a:ext uri="{FF2B5EF4-FFF2-40B4-BE49-F238E27FC236}">
                <a16:creationId xmlns:a16="http://schemas.microsoft.com/office/drawing/2014/main" id="{6C3A7CBC-5268-48C0-B9EC-2D6CCA4BEADC}"/>
              </a:ext>
            </a:extLst>
          </p:cNvPr>
          <p:cNvPicPr>
            <a:picLocks noChangeAspect="1"/>
          </p:cNvPicPr>
          <p:nvPr/>
        </p:nvPicPr>
        <p:blipFill>
          <a:blip r:embed="rId2"/>
          <a:stretch>
            <a:fillRect/>
          </a:stretch>
        </p:blipFill>
        <p:spPr>
          <a:xfrm>
            <a:off x="935299" y="1071885"/>
            <a:ext cx="290959" cy="290959"/>
          </a:xfrm>
          <a:prstGeom prst="rect">
            <a:avLst/>
          </a:prstGeom>
          <a:ln w="12700">
            <a:miter lim="400000"/>
          </a:ln>
        </p:spPr>
      </p:pic>
      <p:pic>
        <p:nvPicPr>
          <p:cNvPr id="23" name="Picture 29" descr="Picture 29">
            <a:extLst>
              <a:ext uri="{FF2B5EF4-FFF2-40B4-BE49-F238E27FC236}">
                <a16:creationId xmlns:a16="http://schemas.microsoft.com/office/drawing/2014/main" id="{61C9870A-D663-43EF-9B77-619B10F55E7C}"/>
              </a:ext>
            </a:extLst>
          </p:cNvPr>
          <p:cNvPicPr>
            <a:picLocks noChangeAspect="1"/>
          </p:cNvPicPr>
          <p:nvPr/>
        </p:nvPicPr>
        <p:blipFill>
          <a:blip r:embed="rId2"/>
          <a:stretch>
            <a:fillRect/>
          </a:stretch>
        </p:blipFill>
        <p:spPr>
          <a:xfrm>
            <a:off x="935297" y="2339721"/>
            <a:ext cx="290959" cy="290959"/>
          </a:xfrm>
          <a:prstGeom prst="rect">
            <a:avLst/>
          </a:prstGeom>
          <a:ln w="12700">
            <a:miter lim="400000"/>
          </a:ln>
        </p:spPr>
      </p:pic>
      <p:sp>
        <p:nvSpPr>
          <p:cNvPr id="25" name="Shape 1226">
            <a:extLst>
              <a:ext uri="{FF2B5EF4-FFF2-40B4-BE49-F238E27FC236}">
                <a16:creationId xmlns:a16="http://schemas.microsoft.com/office/drawing/2014/main" id="{C9E1DFD3-BF78-4EFC-BE13-A3D2AFBBC9B2}"/>
              </a:ext>
            </a:extLst>
          </p:cNvPr>
          <p:cNvSpPr/>
          <p:nvPr/>
        </p:nvSpPr>
        <p:spPr>
          <a:xfrm flipV="1">
            <a:off x="3477835" y="2092345"/>
            <a:ext cx="0" cy="187970"/>
          </a:xfrm>
          <a:prstGeom prst="line">
            <a:avLst/>
          </a:prstGeom>
          <a:ln w="25400">
            <a:solidFill>
              <a:srgbClr val="000000"/>
            </a:solidFill>
            <a:miter/>
            <a:headEnd type="triangle"/>
          </a:ln>
        </p:spPr>
        <p:txBody>
          <a:bodyPr lIns="45718" tIns="45718" rIns="45718" bIns="45718"/>
          <a:lstStyle/>
          <a:p>
            <a:endParaRPr/>
          </a:p>
        </p:txBody>
      </p:sp>
      <p:sp>
        <p:nvSpPr>
          <p:cNvPr id="26" name="Content Placeholder 1">
            <a:extLst>
              <a:ext uri="{FF2B5EF4-FFF2-40B4-BE49-F238E27FC236}">
                <a16:creationId xmlns:a16="http://schemas.microsoft.com/office/drawing/2014/main" id="{4B8A8AEC-7D74-45EC-A4CC-721DF0A6D442}"/>
              </a:ext>
            </a:extLst>
          </p:cNvPr>
          <p:cNvSpPr>
            <a:spLocks noGrp="1"/>
          </p:cNvSpPr>
          <p:nvPr>
            <p:ph idx="1"/>
          </p:nvPr>
        </p:nvSpPr>
        <p:spPr>
          <a:xfrm>
            <a:off x="4686301" y="1198425"/>
            <a:ext cx="2636064" cy="1259396"/>
          </a:xfrm>
          <a:solidFill>
            <a:schemeClr val="bg2">
              <a:lumMod val="20000"/>
              <a:lumOff val="80000"/>
            </a:schemeClr>
          </a:solidFill>
          <a:ln w="12700" cap="rnd">
            <a:noFill/>
          </a:ln>
        </p:spPr>
        <p:txBody>
          <a:bodyPr>
            <a:noAutofit/>
          </a:bodyPr>
          <a:lstStyle/>
          <a:p>
            <a:pPr marL="0" indent="0">
              <a:buNone/>
            </a:pPr>
            <a:r>
              <a:rPr lang="en-US" sz="1200" b="1" dirty="0"/>
              <a:t>Single-cell specific:</a:t>
            </a:r>
          </a:p>
          <a:p>
            <a:r>
              <a:rPr lang="en-US" sz="1200" dirty="0"/>
              <a:t>Barcode demultiplexing</a:t>
            </a:r>
          </a:p>
          <a:p>
            <a:r>
              <a:rPr lang="en-US" sz="1200" dirty="0"/>
              <a:t>UMI counting</a:t>
            </a:r>
          </a:p>
          <a:p>
            <a:r>
              <a:rPr lang="en-US" sz="1200" dirty="0"/>
              <a:t>Filtering of cells (e.g. empty droplets, …)</a:t>
            </a:r>
            <a:endParaRPr lang="en-CH" sz="1200" dirty="0"/>
          </a:p>
        </p:txBody>
      </p:sp>
      <p:sp>
        <p:nvSpPr>
          <p:cNvPr id="30" name="TextBox 29">
            <a:extLst>
              <a:ext uri="{FF2B5EF4-FFF2-40B4-BE49-F238E27FC236}">
                <a16:creationId xmlns:a16="http://schemas.microsoft.com/office/drawing/2014/main" id="{30ADB8B4-D7B3-4922-A730-7556015BF4A0}"/>
              </a:ext>
            </a:extLst>
          </p:cNvPr>
          <p:cNvSpPr txBox="1"/>
          <p:nvPr/>
        </p:nvSpPr>
        <p:spPr>
          <a:xfrm>
            <a:off x="2373592" y="1060999"/>
            <a:ext cx="4578350" cy="276999"/>
          </a:xfrm>
          <a:prstGeom prst="rect">
            <a:avLst/>
          </a:prstGeom>
          <a:noFill/>
        </p:spPr>
        <p:txBody>
          <a:bodyPr wrap="square">
            <a:spAutoFit/>
          </a:bodyPr>
          <a:lstStyle/>
          <a:p>
            <a:r>
              <a:rPr lang="en-US" sz="1200" dirty="0"/>
              <a:t>Mapping to reference genome</a:t>
            </a:r>
          </a:p>
        </p:txBody>
      </p:sp>
      <p:sp>
        <p:nvSpPr>
          <p:cNvPr id="32" name="TextBox 31">
            <a:extLst>
              <a:ext uri="{FF2B5EF4-FFF2-40B4-BE49-F238E27FC236}">
                <a16:creationId xmlns:a16="http://schemas.microsoft.com/office/drawing/2014/main" id="{8AC1081A-2262-4F82-9BB2-24E2ED57CBC7}"/>
              </a:ext>
            </a:extLst>
          </p:cNvPr>
          <p:cNvSpPr txBox="1"/>
          <p:nvPr/>
        </p:nvSpPr>
        <p:spPr>
          <a:xfrm>
            <a:off x="2492664" y="2273798"/>
            <a:ext cx="1950383" cy="461665"/>
          </a:xfrm>
          <a:prstGeom prst="rect">
            <a:avLst/>
          </a:prstGeom>
          <a:noFill/>
        </p:spPr>
        <p:txBody>
          <a:bodyPr wrap="square">
            <a:spAutoFit/>
          </a:bodyPr>
          <a:lstStyle/>
          <a:p>
            <a:pPr algn="ctr"/>
            <a:r>
              <a:rPr lang="en-US" sz="1200" dirty="0"/>
              <a:t>Read / transcript matrix</a:t>
            </a:r>
          </a:p>
          <a:p>
            <a:pPr algn="ctr"/>
            <a:r>
              <a:rPr lang="en-US" sz="1200" dirty="0"/>
              <a:t>(raw counts / UMI)</a:t>
            </a:r>
          </a:p>
        </p:txBody>
      </p:sp>
      <p:sp>
        <p:nvSpPr>
          <p:cNvPr id="34" name="TextBox 33">
            <a:extLst>
              <a:ext uri="{FF2B5EF4-FFF2-40B4-BE49-F238E27FC236}">
                <a16:creationId xmlns:a16="http://schemas.microsoft.com/office/drawing/2014/main" id="{00B71205-5B5D-4E3A-A63E-7E1275369C5D}"/>
              </a:ext>
            </a:extLst>
          </p:cNvPr>
          <p:cNvSpPr txBox="1"/>
          <p:nvPr/>
        </p:nvSpPr>
        <p:spPr>
          <a:xfrm>
            <a:off x="1161048" y="1071885"/>
            <a:ext cx="663706" cy="276999"/>
          </a:xfrm>
          <a:prstGeom prst="rect">
            <a:avLst/>
          </a:prstGeom>
          <a:noFill/>
        </p:spPr>
        <p:txBody>
          <a:bodyPr wrap="square">
            <a:spAutoFit/>
          </a:bodyPr>
          <a:lstStyle/>
          <a:p>
            <a:r>
              <a:rPr lang="en-US" sz="1200" i="1" dirty="0"/>
              <a:t>.</a:t>
            </a:r>
            <a:r>
              <a:rPr lang="en-US" sz="1200" i="1" dirty="0" err="1"/>
              <a:t>fastq</a:t>
            </a:r>
            <a:endParaRPr lang="en-CH" sz="1200" i="1" dirty="0"/>
          </a:p>
        </p:txBody>
      </p:sp>
      <p:sp>
        <p:nvSpPr>
          <p:cNvPr id="35" name="TextBox 34">
            <a:extLst>
              <a:ext uri="{FF2B5EF4-FFF2-40B4-BE49-F238E27FC236}">
                <a16:creationId xmlns:a16="http://schemas.microsoft.com/office/drawing/2014/main" id="{E7028D1D-211D-4E52-8F00-CB6BB096A2D1}"/>
              </a:ext>
            </a:extLst>
          </p:cNvPr>
          <p:cNvSpPr txBox="1"/>
          <p:nvPr/>
        </p:nvSpPr>
        <p:spPr>
          <a:xfrm>
            <a:off x="1161048" y="1718504"/>
            <a:ext cx="741776" cy="276999"/>
          </a:xfrm>
          <a:prstGeom prst="rect">
            <a:avLst/>
          </a:prstGeom>
          <a:noFill/>
        </p:spPr>
        <p:txBody>
          <a:bodyPr wrap="square">
            <a:spAutoFit/>
          </a:bodyPr>
          <a:lstStyle/>
          <a:p>
            <a:r>
              <a:rPr lang="en-US" sz="1200" i="1" dirty="0"/>
              <a:t>.bam</a:t>
            </a:r>
            <a:endParaRPr lang="en-CH" sz="1200" i="1" dirty="0"/>
          </a:p>
        </p:txBody>
      </p:sp>
      <p:sp>
        <p:nvSpPr>
          <p:cNvPr id="36" name="TextBox 35">
            <a:extLst>
              <a:ext uri="{FF2B5EF4-FFF2-40B4-BE49-F238E27FC236}">
                <a16:creationId xmlns:a16="http://schemas.microsoft.com/office/drawing/2014/main" id="{2F5C9AFA-3C4B-495B-B3FA-A572019A6952}"/>
              </a:ext>
            </a:extLst>
          </p:cNvPr>
          <p:cNvSpPr txBox="1"/>
          <p:nvPr/>
        </p:nvSpPr>
        <p:spPr>
          <a:xfrm>
            <a:off x="1161048" y="2264008"/>
            <a:ext cx="1050379" cy="461665"/>
          </a:xfrm>
          <a:prstGeom prst="rect">
            <a:avLst/>
          </a:prstGeom>
          <a:noFill/>
        </p:spPr>
        <p:txBody>
          <a:bodyPr wrap="square">
            <a:spAutoFit/>
          </a:bodyPr>
          <a:lstStyle/>
          <a:p>
            <a:r>
              <a:rPr lang="en-US" sz="1200" i="1" dirty="0"/>
              <a:t>.txt / .csv</a:t>
            </a:r>
          </a:p>
          <a:p>
            <a:r>
              <a:rPr lang="en-US" sz="1200" i="1" dirty="0"/>
              <a:t>.h5 / .loom</a:t>
            </a:r>
            <a:endParaRPr lang="en-CH" sz="1200" i="1" dirty="0"/>
          </a:p>
        </p:txBody>
      </p:sp>
      <p:sp>
        <p:nvSpPr>
          <p:cNvPr id="37" name="TextBox 36">
            <a:extLst>
              <a:ext uri="{FF2B5EF4-FFF2-40B4-BE49-F238E27FC236}">
                <a16:creationId xmlns:a16="http://schemas.microsoft.com/office/drawing/2014/main" id="{F39831B5-07C7-4CEE-9C39-630110E689B6}"/>
              </a:ext>
            </a:extLst>
          </p:cNvPr>
          <p:cNvSpPr txBox="1"/>
          <p:nvPr/>
        </p:nvSpPr>
        <p:spPr>
          <a:xfrm>
            <a:off x="2639340" y="1605870"/>
            <a:ext cx="1765606" cy="461665"/>
          </a:xfrm>
          <a:prstGeom prst="rect">
            <a:avLst/>
          </a:prstGeom>
          <a:noFill/>
        </p:spPr>
        <p:txBody>
          <a:bodyPr wrap="square">
            <a:spAutoFit/>
          </a:bodyPr>
          <a:lstStyle/>
          <a:p>
            <a:pPr algn="ctr"/>
            <a:r>
              <a:rPr lang="en-US" sz="1200" dirty="0"/>
              <a:t>Demultiplexing and</a:t>
            </a:r>
          </a:p>
          <a:p>
            <a:pPr algn="ctr"/>
            <a:r>
              <a:rPr lang="en-US" sz="1200" dirty="0"/>
              <a:t>Quality Control (QC)</a:t>
            </a:r>
          </a:p>
        </p:txBody>
      </p:sp>
      <p:sp>
        <p:nvSpPr>
          <p:cNvPr id="39" name="TextBox 38">
            <a:extLst>
              <a:ext uri="{FF2B5EF4-FFF2-40B4-BE49-F238E27FC236}">
                <a16:creationId xmlns:a16="http://schemas.microsoft.com/office/drawing/2014/main" id="{299B65CA-42C7-46A0-A68A-0B434B9AD106}"/>
              </a:ext>
            </a:extLst>
          </p:cNvPr>
          <p:cNvSpPr txBox="1"/>
          <p:nvPr/>
        </p:nvSpPr>
        <p:spPr>
          <a:xfrm>
            <a:off x="7432829" y="1697393"/>
            <a:ext cx="4578350" cy="307777"/>
          </a:xfrm>
          <a:prstGeom prst="rect">
            <a:avLst/>
          </a:prstGeom>
          <a:noFill/>
        </p:spPr>
        <p:txBody>
          <a:bodyPr wrap="square">
            <a:spAutoFit/>
          </a:bodyPr>
          <a:lstStyle/>
          <a:p>
            <a:r>
              <a:rPr lang="en-US" sz="1400" b="1" dirty="0">
                <a:solidFill>
                  <a:srgbClr val="FF0000"/>
                </a:solidFill>
              </a:rPr>
              <a:t>UNIX / Bash</a:t>
            </a:r>
          </a:p>
        </p:txBody>
      </p:sp>
      <p:sp>
        <p:nvSpPr>
          <p:cNvPr id="24" name="Shape 1226">
            <a:extLst>
              <a:ext uri="{FF2B5EF4-FFF2-40B4-BE49-F238E27FC236}">
                <a16:creationId xmlns:a16="http://schemas.microsoft.com/office/drawing/2014/main" id="{42B8E658-FF00-406B-8717-55FA66B41140}"/>
              </a:ext>
            </a:extLst>
          </p:cNvPr>
          <p:cNvSpPr/>
          <p:nvPr/>
        </p:nvSpPr>
        <p:spPr>
          <a:xfrm flipV="1">
            <a:off x="3477835" y="3474723"/>
            <a:ext cx="0" cy="187970"/>
          </a:xfrm>
          <a:prstGeom prst="line">
            <a:avLst/>
          </a:prstGeom>
          <a:ln w="25400">
            <a:solidFill>
              <a:srgbClr val="000000"/>
            </a:solidFill>
            <a:miter/>
            <a:headEnd type="triangle"/>
          </a:ln>
        </p:spPr>
        <p:txBody>
          <a:bodyPr lIns="45718" tIns="45718" rIns="45718" bIns="45718"/>
          <a:lstStyle/>
          <a:p>
            <a:endParaRPr/>
          </a:p>
        </p:txBody>
      </p:sp>
      <p:sp>
        <p:nvSpPr>
          <p:cNvPr id="27" name="TextBox 1">
            <a:extLst>
              <a:ext uri="{FF2B5EF4-FFF2-40B4-BE49-F238E27FC236}">
                <a16:creationId xmlns:a16="http://schemas.microsoft.com/office/drawing/2014/main" id="{AB22F5C1-9FCC-458C-8C39-B6B39AD8995F}"/>
              </a:ext>
            </a:extLst>
          </p:cNvPr>
          <p:cNvSpPr txBox="1"/>
          <p:nvPr/>
        </p:nvSpPr>
        <p:spPr>
          <a:xfrm rot="16200000">
            <a:off x="-274032" y="3819486"/>
            <a:ext cx="1846779" cy="261607"/>
          </a:xfrm>
          <a:prstGeom prst="rect">
            <a:avLst/>
          </a:prstGeom>
          <a:solidFill>
            <a:schemeClr val="accent2">
              <a:lumMod val="60000"/>
              <a:lumOff val="40000"/>
              <a:alpha val="70000"/>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a:spAutoFit/>
          </a:bodyPr>
          <a:lstStyle>
            <a:lvl1pPr defTabSz="914400">
              <a:defRPr sz="2500"/>
            </a:lvl1pPr>
          </a:lstStyle>
          <a:p>
            <a:pPr algn="ctr"/>
            <a:r>
              <a:rPr lang="en-US" sz="1100" dirty="0">
                <a:solidFill>
                  <a:schemeClr val="tx1">
                    <a:lumMod val="50000"/>
                  </a:schemeClr>
                </a:solidFill>
              </a:rPr>
              <a:t>DOWNSTREAM ANALYSIS</a:t>
            </a:r>
            <a:endParaRPr sz="1100" dirty="0">
              <a:solidFill>
                <a:schemeClr val="tx1">
                  <a:lumMod val="50000"/>
                </a:schemeClr>
              </a:solidFill>
            </a:endParaRPr>
          </a:p>
        </p:txBody>
      </p:sp>
      <p:sp>
        <p:nvSpPr>
          <p:cNvPr id="29" name="Shape 433">
            <a:extLst>
              <a:ext uri="{FF2B5EF4-FFF2-40B4-BE49-F238E27FC236}">
                <a16:creationId xmlns:a16="http://schemas.microsoft.com/office/drawing/2014/main" id="{38F8BCE2-C76F-4BD4-BB2A-7E7EC545422C}"/>
              </a:ext>
            </a:extLst>
          </p:cNvPr>
          <p:cNvSpPr/>
          <p:nvPr/>
        </p:nvSpPr>
        <p:spPr>
          <a:xfrm>
            <a:off x="847571" y="2980580"/>
            <a:ext cx="6607329" cy="1893099"/>
          </a:xfrm>
          <a:prstGeom prst="roundRect">
            <a:avLst>
              <a:gd name="adj" fmla="val 3001"/>
            </a:avLst>
          </a:prstGeom>
          <a:ln w="12700">
            <a:solidFill>
              <a:srgbClr val="000000"/>
            </a:solidFill>
            <a:bevel/>
          </a:ln>
        </p:spPr>
        <p:txBody>
          <a:bodyPr lIns="0" tIns="0" rIns="0" bIns="0"/>
          <a:lstStyle/>
          <a:p>
            <a:pPr algn="l" defTabSz="914400">
              <a:defRPr sz="4200">
                <a:solidFill>
                  <a:srgbClr val="FEFEFE"/>
                </a:solidFill>
                <a:latin typeface="Gill Sans"/>
                <a:ea typeface="Gill Sans"/>
                <a:cs typeface="Gill Sans"/>
                <a:sym typeface="Gill Sans"/>
              </a:defRPr>
            </a:pPr>
            <a:endParaRPr/>
          </a:p>
        </p:txBody>
      </p:sp>
      <p:sp>
        <p:nvSpPr>
          <p:cNvPr id="38" name="Shape 1226">
            <a:extLst>
              <a:ext uri="{FF2B5EF4-FFF2-40B4-BE49-F238E27FC236}">
                <a16:creationId xmlns:a16="http://schemas.microsoft.com/office/drawing/2014/main" id="{8E299864-EED0-4AD2-83EF-691D374939DD}"/>
              </a:ext>
            </a:extLst>
          </p:cNvPr>
          <p:cNvSpPr/>
          <p:nvPr/>
        </p:nvSpPr>
        <p:spPr>
          <a:xfrm flipV="1">
            <a:off x="3477835" y="4191351"/>
            <a:ext cx="0" cy="187970"/>
          </a:xfrm>
          <a:prstGeom prst="line">
            <a:avLst/>
          </a:prstGeom>
          <a:ln w="25400">
            <a:solidFill>
              <a:srgbClr val="000000"/>
            </a:solidFill>
            <a:miter/>
            <a:headEnd type="triangle"/>
          </a:ln>
        </p:spPr>
        <p:txBody>
          <a:bodyPr lIns="45718" tIns="45718" rIns="45718" bIns="45718"/>
          <a:lstStyle/>
          <a:p>
            <a:endParaRPr/>
          </a:p>
        </p:txBody>
      </p:sp>
      <p:sp>
        <p:nvSpPr>
          <p:cNvPr id="40" name="Content Placeholder 1">
            <a:extLst>
              <a:ext uri="{FF2B5EF4-FFF2-40B4-BE49-F238E27FC236}">
                <a16:creationId xmlns:a16="http://schemas.microsoft.com/office/drawing/2014/main" id="{768AA79C-D3CD-4032-8A03-A2E1CF33E6CF}"/>
              </a:ext>
            </a:extLst>
          </p:cNvPr>
          <p:cNvSpPr txBox="1">
            <a:spLocks/>
          </p:cNvSpPr>
          <p:nvPr/>
        </p:nvSpPr>
        <p:spPr>
          <a:xfrm>
            <a:off x="4700955" y="3297431"/>
            <a:ext cx="2621410" cy="1259396"/>
          </a:xfrm>
          <a:prstGeom prst="rect">
            <a:avLst/>
          </a:prstGeom>
          <a:solidFill>
            <a:schemeClr val="bg2">
              <a:lumMod val="20000"/>
              <a:lumOff val="80000"/>
            </a:schemeClr>
          </a:solidFill>
          <a:ln w="12700" cap="rnd">
            <a:noFill/>
          </a:ln>
        </p:spPr>
        <p:txBody>
          <a:bodyPr vert="horz" lIns="180000" tIns="45720" rIns="91440" bIns="45720" rtlCol="0">
            <a:noAutofit/>
          </a:bodyPr>
          <a:lstStyle>
            <a:lvl1pPr marL="171450" indent="-171450" algn="l" defTabSz="685800" rtl="0" eaLnBrk="1" latinLnBrk="0" hangingPunct="1">
              <a:lnSpc>
                <a:spcPct val="90000"/>
              </a:lnSpc>
              <a:spcBef>
                <a:spcPts val="750"/>
              </a:spcBef>
              <a:buClr>
                <a:schemeClr val="accent1"/>
              </a:buClr>
              <a:buSzPct val="90000"/>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Clr>
                <a:schemeClr val="accent1"/>
              </a:buClr>
              <a:buSzPct val="100000"/>
              <a:buFont typeface="Arial" panose="020B0604020202020204" pitchFamily="34" charset="0"/>
              <a:buChar char="•"/>
              <a:defRPr sz="1600" b="0" i="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SzPct val="90000"/>
              <a:buFont typeface="Wingdings" pitchFamily="2" charset="2"/>
              <a:buChar char="§"/>
              <a:defRPr sz="1500" b="0" i="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Wingdings" pitchFamily="2" charset="2"/>
              <a:buNone/>
            </a:pPr>
            <a:r>
              <a:rPr lang="en-US" sz="1200" b="1" dirty="0"/>
              <a:t>Single-cell specific:</a:t>
            </a:r>
          </a:p>
          <a:p>
            <a:r>
              <a:rPr lang="en-US" sz="1200" dirty="0"/>
              <a:t>Filtering doublets, ambient RNA</a:t>
            </a:r>
          </a:p>
          <a:p>
            <a:r>
              <a:rPr lang="en-US" sz="1200" dirty="0"/>
              <a:t>Removing covariates (cell-cycle)</a:t>
            </a:r>
          </a:p>
          <a:p>
            <a:r>
              <a:rPr lang="en-US" sz="1200" dirty="0"/>
              <a:t>Integrating multiple datasets</a:t>
            </a:r>
            <a:endParaRPr lang="en-CH" sz="1200" dirty="0"/>
          </a:p>
        </p:txBody>
      </p:sp>
      <p:sp>
        <p:nvSpPr>
          <p:cNvPr id="41" name="TextBox 40">
            <a:extLst>
              <a:ext uri="{FF2B5EF4-FFF2-40B4-BE49-F238E27FC236}">
                <a16:creationId xmlns:a16="http://schemas.microsoft.com/office/drawing/2014/main" id="{25D998B5-FD62-4FF7-9C7E-172E6E1D667B}"/>
              </a:ext>
            </a:extLst>
          </p:cNvPr>
          <p:cNvSpPr txBox="1"/>
          <p:nvPr/>
        </p:nvSpPr>
        <p:spPr>
          <a:xfrm>
            <a:off x="2866980" y="3154328"/>
            <a:ext cx="1436408" cy="276999"/>
          </a:xfrm>
          <a:prstGeom prst="rect">
            <a:avLst/>
          </a:prstGeom>
          <a:noFill/>
        </p:spPr>
        <p:txBody>
          <a:bodyPr wrap="square">
            <a:spAutoFit/>
          </a:bodyPr>
          <a:lstStyle/>
          <a:p>
            <a:r>
              <a:rPr lang="en-US" sz="1200" dirty="0"/>
              <a:t>QC and filtering</a:t>
            </a:r>
          </a:p>
        </p:txBody>
      </p:sp>
      <p:sp>
        <p:nvSpPr>
          <p:cNvPr id="42" name="TextBox 41">
            <a:extLst>
              <a:ext uri="{FF2B5EF4-FFF2-40B4-BE49-F238E27FC236}">
                <a16:creationId xmlns:a16="http://schemas.microsoft.com/office/drawing/2014/main" id="{1BD44CF9-450B-41BA-ABD0-C4513C2B5B72}"/>
              </a:ext>
            </a:extLst>
          </p:cNvPr>
          <p:cNvSpPr txBox="1"/>
          <p:nvPr/>
        </p:nvSpPr>
        <p:spPr>
          <a:xfrm>
            <a:off x="2492664" y="4372804"/>
            <a:ext cx="1950383" cy="461665"/>
          </a:xfrm>
          <a:prstGeom prst="rect">
            <a:avLst/>
          </a:prstGeom>
          <a:noFill/>
        </p:spPr>
        <p:txBody>
          <a:bodyPr wrap="square">
            <a:spAutoFit/>
          </a:bodyPr>
          <a:lstStyle/>
          <a:p>
            <a:pPr algn="ctr"/>
            <a:r>
              <a:rPr lang="en-US" sz="1200" dirty="0"/>
              <a:t>Study-specific downstream analysis</a:t>
            </a:r>
          </a:p>
        </p:txBody>
      </p:sp>
      <p:sp>
        <p:nvSpPr>
          <p:cNvPr id="46" name="TextBox 45">
            <a:extLst>
              <a:ext uri="{FF2B5EF4-FFF2-40B4-BE49-F238E27FC236}">
                <a16:creationId xmlns:a16="http://schemas.microsoft.com/office/drawing/2014/main" id="{C9DF8DB7-F774-443C-BCAD-06752DAE0989}"/>
              </a:ext>
            </a:extLst>
          </p:cNvPr>
          <p:cNvSpPr txBox="1"/>
          <p:nvPr/>
        </p:nvSpPr>
        <p:spPr>
          <a:xfrm>
            <a:off x="2639340" y="3704876"/>
            <a:ext cx="1765606" cy="461665"/>
          </a:xfrm>
          <a:prstGeom prst="rect">
            <a:avLst/>
          </a:prstGeom>
          <a:noFill/>
        </p:spPr>
        <p:txBody>
          <a:bodyPr wrap="square">
            <a:spAutoFit/>
          </a:bodyPr>
          <a:lstStyle/>
          <a:p>
            <a:pPr algn="ctr"/>
            <a:r>
              <a:rPr lang="en-US" sz="1200" dirty="0"/>
              <a:t>Normalization, noise removal, PCA</a:t>
            </a:r>
          </a:p>
        </p:txBody>
      </p:sp>
      <p:sp>
        <p:nvSpPr>
          <p:cNvPr id="47" name="TextBox 46">
            <a:extLst>
              <a:ext uri="{FF2B5EF4-FFF2-40B4-BE49-F238E27FC236}">
                <a16:creationId xmlns:a16="http://schemas.microsoft.com/office/drawing/2014/main" id="{0E3EDFB0-A5F7-4734-ABEF-120AD8D18A42}"/>
              </a:ext>
            </a:extLst>
          </p:cNvPr>
          <p:cNvSpPr txBox="1"/>
          <p:nvPr/>
        </p:nvSpPr>
        <p:spPr>
          <a:xfrm>
            <a:off x="7432829" y="3796399"/>
            <a:ext cx="4578350" cy="307777"/>
          </a:xfrm>
          <a:prstGeom prst="rect">
            <a:avLst/>
          </a:prstGeom>
          <a:noFill/>
        </p:spPr>
        <p:txBody>
          <a:bodyPr wrap="square">
            <a:spAutoFit/>
          </a:bodyPr>
          <a:lstStyle/>
          <a:p>
            <a:r>
              <a:rPr lang="en-US" sz="1400" b="1" dirty="0">
                <a:solidFill>
                  <a:srgbClr val="FF0000"/>
                </a:solidFill>
              </a:rPr>
              <a:t>R / Python / Web</a:t>
            </a:r>
            <a:endParaRPr lang="en-CH" b="1" dirty="0">
              <a:solidFill>
                <a:srgbClr val="FF0000"/>
              </a:solidFill>
            </a:endParaRPr>
          </a:p>
        </p:txBody>
      </p:sp>
      <p:sp>
        <p:nvSpPr>
          <p:cNvPr id="48" name="Shape 1226">
            <a:extLst>
              <a:ext uri="{FF2B5EF4-FFF2-40B4-BE49-F238E27FC236}">
                <a16:creationId xmlns:a16="http://schemas.microsoft.com/office/drawing/2014/main" id="{7371A3C5-EB1B-466F-9CCB-9BEAB4D49B50}"/>
              </a:ext>
            </a:extLst>
          </p:cNvPr>
          <p:cNvSpPr/>
          <p:nvPr/>
        </p:nvSpPr>
        <p:spPr>
          <a:xfrm flipV="1">
            <a:off x="3475870" y="2792610"/>
            <a:ext cx="0" cy="187970"/>
          </a:xfrm>
          <a:prstGeom prst="line">
            <a:avLst/>
          </a:prstGeom>
          <a:ln w="25400">
            <a:solidFill>
              <a:srgbClr val="000000"/>
            </a:solidFill>
            <a:miter/>
            <a:headEnd type="triangle"/>
          </a:ln>
        </p:spPr>
        <p:txBody>
          <a:bodyPr lIns="45718" tIns="45718" rIns="45718" bIns="45718"/>
          <a:lstStyle/>
          <a:p>
            <a:endParaRPr/>
          </a:p>
        </p:txBody>
      </p:sp>
      <p:sp>
        <p:nvSpPr>
          <p:cNvPr id="49" name="TextBox 48">
            <a:extLst>
              <a:ext uri="{FF2B5EF4-FFF2-40B4-BE49-F238E27FC236}">
                <a16:creationId xmlns:a16="http://schemas.microsoft.com/office/drawing/2014/main" id="{A3F0C54B-85BC-4567-8577-9B9E4A1F195F}"/>
              </a:ext>
            </a:extLst>
          </p:cNvPr>
          <p:cNvSpPr txBox="1"/>
          <p:nvPr/>
        </p:nvSpPr>
        <p:spPr>
          <a:xfrm>
            <a:off x="1209971" y="3792071"/>
            <a:ext cx="1305262" cy="461665"/>
          </a:xfrm>
          <a:prstGeom prst="rect">
            <a:avLst/>
          </a:prstGeom>
          <a:noFill/>
        </p:spPr>
        <p:txBody>
          <a:bodyPr wrap="square">
            <a:spAutoFit/>
          </a:bodyPr>
          <a:lstStyle/>
          <a:p>
            <a:r>
              <a:rPr lang="en-US" sz="1200" i="1" dirty="0"/>
              <a:t>Seurat or </a:t>
            </a:r>
            <a:r>
              <a:rPr lang="en-US" sz="1200" i="1" dirty="0" err="1"/>
              <a:t>Scanpy</a:t>
            </a:r>
            <a:r>
              <a:rPr lang="en-US" sz="1200" i="1" dirty="0"/>
              <a:t> objects</a:t>
            </a:r>
            <a:endParaRPr lang="en-CH" sz="1200" i="1" dirty="0"/>
          </a:p>
        </p:txBody>
      </p:sp>
      <p:pic>
        <p:nvPicPr>
          <p:cNvPr id="8" name="Picture 7">
            <a:extLst>
              <a:ext uri="{FF2B5EF4-FFF2-40B4-BE49-F238E27FC236}">
                <a16:creationId xmlns:a16="http://schemas.microsoft.com/office/drawing/2014/main" id="{688AB1ED-EC89-4747-BC28-EB84B05CE356}"/>
              </a:ext>
            </a:extLst>
          </p:cNvPr>
          <p:cNvPicPr>
            <a:picLocks noChangeAspect="1"/>
          </p:cNvPicPr>
          <p:nvPr/>
        </p:nvPicPr>
        <p:blipFill>
          <a:blip r:embed="rId3"/>
          <a:stretch>
            <a:fillRect/>
          </a:stretch>
        </p:blipFill>
        <p:spPr>
          <a:xfrm>
            <a:off x="838122" y="3879424"/>
            <a:ext cx="541874" cy="353396"/>
          </a:xfrm>
          <a:prstGeom prst="rect">
            <a:avLst/>
          </a:prstGeom>
        </p:spPr>
      </p:pic>
      <p:pic>
        <p:nvPicPr>
          <p:cNvPr id="2" name="Picture 1">
            <a:extLst>
              <a:ext uri="{FF2B5EF4-FFF2-40B4-BE49-F238E27FC236}">
                <a16:creationId xmlns:a16="http://schemas.microsoft.com/office/drawing/2014/main" id="{3A7BF34C-D2AB-FCF8-FC1C-894A860DAC85}"/>
              </a:ext>
            </a:extLst>
          </p:cNvPr>
          <p:cNvPicPr>
            <a:picLocks noChangeAspect="1"/>
          </p:cNvPicPr>
          <p:nvPr/>
        </p:nvPicPr>
        <p:blipFill>
          <a:blip r:embed="rId4"/>
          <a:stretch>
            <a:fillRect/>
          </a:stretch>
        </p:blipFill>
        <p:spPr>
          <a:xfrm>
            <a:off x="7565619" y="1194925"/>
            <a:ext cx="1438275" cy="428625"/>
          </a:xfrm>
          <a:prstGeom prst="rect">
            <a:avLst/>
          </a:prstGeom>
        </p:spPr>
      </p:pic>
      <p:pic>
        <p:nvPicPr>
          <p:cNvPr id="9" name="Picture 8">
            <a:extLst>
              <a:ext uri="{FF2B5EF4-FFF2-40B4-BE49-F238E27FC236}">
                <a16:creationId xmlns:a16="http://schemas.microsoft.com/office/drawing/2014/main" id="{727A628D-C96F-207F-79CA-A8F909A9E4D3}"/>
              </a:ext>
            </a:extLst>
          </p:cNvPr>
          <p:cNvPicPr>
            <a:picLocks noChangeAspect="1"/>
          </p:cNvPicPr>
          <p:nvPr/>
        </p:nvPicPr>
        <p:blipFill>
          <a:blip r:embed="rId5"/>
          <a:stretch>
            <a:fillRect/>
          </a:stretch>
        </p:blipFill>
        <p:spPr>
          <a:xfrm>
            <a:off x="7651789" y="836866"/>
            <a:ext cx="850279" cy="288774"/>
          </a:xfrm>
          <a:prstGeom prst="rect">
            <a:avLst/>
          </a:prstGeom>
        </p:spPr>
      </p:pic>
      <p:pic>
        <p:nvPicPr>
          <p:cNvPr id="10" name="Picture 9">
            <a:extLst>
              <a:ext uri="{FF2B5EF4-FFF2-40B4-BE49-F238E27FC236}">
                <a16:creationId xmlns:a16="http://schemas.microsoft.com/office/drawing/2014/main" id="{1A314DF3-E05A-E4E7-A01E-88B33822D32A}"/>
              </a:ext>
            </a:extLst>
          </p:cNvPr>
          <p:cNvPicPr>
            <a:picLocks noChangeAspect="1"/>
          </p:cNvPicPr>
          <p:nvPr/>
        </p:nvPicPr>
        <p:blipFill rotWithShape="1">
          <a:blip r:embed="rId6"/>
          <a:srcRect l="1" r="3111"/>
          <a:stretch/>
        </p:blipFill>
        <p:spPr>
          <a:xfrm>
            <a:off x="7518808" y="2079013"/>
            <a:ext cx="1338144" cy="342900"/>
          </a:xfrm>
          <a:prstGeom prst="rect">
            <a:avLst/>
          </a:prstGeom>
        </p:spPr>
      </p:pic>
      <p:pic>
        <p:nvPicPr>
          <p:cNvPr id="11" name="Picture 10">
            <a:extLst>
              <a:ext uri="{FF2B5EF4-FFF2-40B4-BE49-F238E27FC236}">
                <a16:creationId xmlns:a16="http://schemas.microsoft.com/office/drawing/2014/main" id="{C12331A1-E3D3-87EA-AB3B-2B00FE559AAD}"/>
              </a:ext>
            </a:extLst>
          </p:cNvPr>
          <p:cNvPicPr>
            <a:picLocks noChangeAspect="1"/>
          </p:cNvPicPr>
          <p:nvPr/>
        </p:nvPicPr>
        <p:blipFill>
          <a:blip r:embed="rId7"/>
          <a:stretch>
            <a:fillRect/>
          </a:stretch>
        </p:blipFill>
        <p:spPr>
          <a:xfrm>
            <a:off x="8476820" y="2366660"/>
            <a:ext cx="615319" cy="737606"/>
          </a:xfrm>
          <a:prstGeom prst="rect">
            <a:avLst/>
          </a:prstGeom>
        </p:spPr>
      </p:pic>
      <p:pic>
        <p:nvPicPr>
          <p:cNvPr id="13" name="Picture 2">
            <a:extLst>
              <a:ext uri="{FF2B5EF4-FFF2-40B4-BE49-F238E27FC236}">
                <a16:creationId xmlns:a16="http://schemas.microsoft.com/office/drawing/2014/main" id="{AD97E60E-8BF8-815B-A12B-1692A6CF51D4}"/>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518808" y="3362374"/>
            <a:ext cx="1465634" cy="322439"/>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a:extLst>
              <a:ext uri="{FF2B5EF4-FFF2-40B4-BE49-F238E27FC236}">
                <a16:creationId xmlns:a16="http://schemas.microsoft.com/office/drawing/2014/main" id="{7D78BE57-0897-1D89-0380-831C24701AE0}"/>
              </a:ext>
            </a:extLst>
          </p:cNvPr>
          <p:cNvPicPr>
            <a:picLocks noChangeAspect="1"/>
          </p:cNvPicPr>
          <p:nvPr/>
        </p:nvPicPr>
        <p:blipFill>
          <a:blip r:embed="rId9"/>
          <a:stretch>
            <a:fillRect/>
          </a:stretch>
        </p:blipFill>
        <p:spPr>
          <a:xfrm>
            <a:off x="7670335" y="4108773"/>
            <a:ext cx="813186" cy="380154"/>
          </a:xfrm>
          <a:prstGeom prst="rect">
            <a:avLst/>
          </a:prstGeom>
        </p:spPr>
      </p:pic>
      <p:pic>
        <p:nvPicPr>
          <p:cNvPr id="17" name="Picture 16">
            <a:extLst>
              <a:ext uri="{FF2B5EF4-FFF2-40B4-BE49-F238E27FC236}">
                <a16:creationId xmlns:a16="http://schemas.microsoft.com/office/drawing/2014/main" id="{C0F3301E-8B7C-F881-F970-8E99C168C443}"/>
              </a:ext>
            </a:extLst>
          </p:cNvPr>
          <p:cNvPicPr>
            <a:picLocks noChangeAspect="1"/>
          </p:cNvPicPr>
          <p:nvPr/>
        </p:nvPicPr>
        <p:blipFill>
          <a:blip r:embed="rId10"/>
          <a:stretch>
            <a:fillRect/>
          </a:stretch>
        </p:blipFill>
        <p:spPr>
          <a:xfrm>
            <a:off x="7565619" y="4625274"/>
            <a:ext cx="1364713" cy="370620"/>
          </a:xfrm>
          <a:prstGeom prst="rect">
            <a:avLst/>
          </a:prstGeom>
        </p:spPr>
      </p:pic>
    </p:spTree>
    <p:extLst>
      <p:ext uri="{BB962C8B-B14F-4D97-AF65-F5344CB8AC3E}">
        <p14:creationId xmlns:p14="http://schemas.microsoft.com/office/powerpoint/2010/main" val="23464635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555D822-6775-43F0-8016-F24F5C233172}"/>
              </a:ext>
            </a:extLst>
          </p:cNvPr>
          <p:cNvSpPr>
            <a:spLocks noGrp="1"/>
          </p:cNvSpPr>
          <p:nvPr>
            <p:ph type="title"/>
          </p:nvPr>
        </p:nvSpPr>
        <p:spPr/>
        <p:txBody>
          <a:bodyPr>
            <a:normAutofit fontScale="90000"/>
          </a:bodyPr>
          <a:lstStyle/>
          <a:p>
            <a:r>
              <a:rPr lang="en-US" dirty="0"/>
              <a:t>Downstream analysis pipeline</a:t>
            </a:r>
            <a:endParaRPr lang="en-CH" dirty="0"/>
          </a:p>
        </p:txBody>
      </p:sp>
      <p:sp>
        <p:nvSpPr>
          <p:cNvPr id="4" name="Date Placeholder 3">
            <a:extLst>
              <a:ext uri="{FF2B5EF4-FFF2-40B4-BE49-F238E27FC236}">
                <a16:creationId xmlns:a16="http://schemas.microsoft.com/office/drawing/2014/main" id="{380F7059-5BB9-4127-966A-D907A4550C26}"/>
              </a:ext>
            </a:extLst>
          </p:cNvPr>
          <p:cNvSpPr>
            <a:spLocks noGrp="1"/>
          </p:cNvSpPr>
          <p:nvPr>
            <p:ph type="dt" sz="half" idx="14"/>
          </p:nvPr>
        </p:nvSpPr>
        <p:spPr/>
        <p:txBody>
          <a:bodyPr/>
          <a:lstStyle/>
          <a:p>
            <a:r>
              <a:rPr lang="fr-CH"/>
              <a:t>BIOENG-420  SINGLE-CELL BIOLOGY</a:t>
            </a:r>
            <a:endParaRPr lang="fr-FR" dirty="0"/>
          </a:p>
        </p:txBody>
      </p:sp>
      <p:sp>
        <p:nvSpPr>
          <p:cNvPr id="5" name="Footer Placeholder 4">
            <a:extLst>
              <a:ext uri="{FF2B5EF4-FFF2-40B4-BE49-F238E27FC236}">
                <a16:creationId xmlns:a16="http://schemas.microsoft.com/office/drawing/2014/main" id="{D3E0DFF8-5C99-45D1-89DE-22FF5A03D27A}"/>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4434BD2F-C3C7-44A7-850D-93D996BBC0AC}"/>
              </a:ext>
            </a:extLst>
          </p:cNvPr>
          <p:cNvSpPr>
            <a:spLocks noGrp="1"/>
          </p:cNvSpPr>
          <p:nvPr>
            <p:ph type="sldNum" sz="quarter" idx="16"/>
          </p:nvPr>
        </p:nvSpPr>
        <p:spPr/>
        <p:txBody>
          <a:bodyPr/>
          <a:lstStyle/>
          <a:p>
            <a:fld id="{E1E1CD7C-2161-7D43-862E-CE4C333CD873}" type="slidenum">
              <a:rPr lang="fr-FR" smtClean="0"/>
              <a:pPr/>
              <a:t>18</a:t>
            </a:fld>
            <a:endParaRPr lang="fr-FR" dirty="0"/>
          </a:p>
        </p:txBody>
      </p:sp>
      <p:sp>
        <p:nvSpPr>
          <p:cNvPr id="7" name="Shape 1226">
            <a:extLst>
              <a:ext uri="{FF2B5EF4-FFF2-40B4-BE49-F238E27FC236}">
                <a16:creationId xmlns:a16="http://schemas.microsoft.com/office/drawing/2014/main" id="{1183EDFA-F311-45DC-86A8-CAA7FF3CC168}"/>
              </a:ext>
            </a:extLst>
          </p:cNvPr>
          <p:cNvSpPr/>
          <p:nvPr/>
        </p:nvSpPr>
        <p:spPr>
          <a:xfrm flipV="1">
            <a:off x="3477835" y="1375717"/>
            <a:ext cx="0" cy="187970"/>
          </a:xfrm>
          <a:prstGeom prst="line">
            <a:avLst/>
          </a:prstGeom>
          <a:ln w="25400">
            <a:solidFill>
              <a:srgbClr val="000000"/>
            </a:solidFill>
            <a:miter/>
            <a:headEnd type="triangle"/>
          </a:ln>
        </p:spPr>
        <p:txBody>
          <a:bodyPr lIns="45718" tIns="45718" rIns="45718" bIns="45718"/>
          <a:lstStyle/>
          <a:p>
            <a:endParaRPr/>
          </a:p>
        </p:txBody>
      </p:sp>
      <p:sp>
        <p:nvSpPr>
          <p:cNvPr id="12" name="TextBox 1">
            <a:extLst>
              <a:ext uri="{FF2B5EF4-FFF2-40B4-BE49-F238E27FC236}">
                <a16:creationId xmlns:a16="http://schemas.microsoft.com/office/drawing/2014/main" id="{05F01F30-16BC-4EF0-9FBA-78B31D75F947}"/>
              </a:ext>
            </a:extLst>
          </p:cNvPr>
          <p:cNvSpPr txBox="1"/>
          <p:nvPr/>
        </p:nvSpPr>
        <p:spPr>
          <a:xfrm rot="16200000">
            <a:off x="-274032" y="1720480"/>
            <a:ext cx="1846779" cy="261607"/>
          </a:xfrm>
          <a:prstGeom prst="rect">
            <a:avLst/>
          </a:prstGeom>
          <a:solidFill>
            <a:srgbClr val="FFF1CD">
              <a:alpha val="7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a:spAutoFit/>
          </a:bodyPr>
          <a:lstStyle>
            <a:lvl1pPr defTabSz="914400">
              <a:defRPr sz="2500"/>
            </a:lvl1pPr>
          </a:lstStyle>
          <a:p>
            <a:pPr algn="ctr"/>
            <a:r>
              <a:rPr sz="1100" dirty="0">
                <a:solidFill>
                  <a:schemeClr val="bg1">
                    <a:lumMod val="85000"/>
                  </a:schemeClr>
                </a:solidFill>
              </a:rPr>
              <a:t>PREPROCESSING</a:t>
            </a:r>
          </a:p>
        </p:txBody>
      </p:sp>
      <p:pic>
        <p:nvPicPr>
          <p:cNvPr id="16" name="Picture 29" descr="Picture 29">
            <a:extLst>
              <a:ext uri="{FF2B5EF4-FFF2-40B4-BE49-F238E27FC236}">
                <a16:creationId xmlns:a16="http://schemas.microsoft.com/office/drawing/2014/main" id="{DC604DA4-6765-4D81-B40C-0588BC198AF4}"/>
              </a:ext>
            </a:extLst>
          </p:cNvPr>
          <p:cNvPicPr>
            <a:picLocks noChangeAspect="1"/>
          </p:cNvPicPr>
          <p:nvPr/>
        </p:nvPicPr>
        <p:blipFill>
          <a:blip r:embed="rId2"/>
          <a:stretch>
            <a:fillRect/>
          </a:stretch>
        </p:blipFill>
        <p:spPr>
          <a:xfrm>
            <a:off x="935298" y="1705803"/>
            <a:ext cx="290959" cy="290959"/>
          </a:xfrm>
          <a:prstGeom prst="rect">
            <a:avLst/>
          </a:prstGeom>
          <a:ln w="12700">
            <a:miter lim="400000"/>
          </a:ln>
        </p:spPr>
      </p:pic>
      <p:sp>
        <p:nvSpPr>
          <p:cNvPr id="21" name="Shape 433">
            <a:extLst>
              <a:ext uri="{FF2B5EF4-FFF2-40B4-BE49-F238E27FC236}">
                <a16:creationId xmlns:a16="http://schemas.microsoft.com/office/drawing/2014/main" id="{96E3D325-2124-4E1F-8798-31BF2F157A7D}"/>
              </a:ext>
            </a:extLst>
          </p:cNvPr>
          <p:cNvSpPr/>
          <p:nvPr/>
        </p:nvSpPr>
        <p:spPr>
          <a:xfrm>
            <a:off x="847571" y="881574"/>
            <a:ext cx="6607329" cy="1893099"/>
          </a:xfrm>
          <a:prstGeom prst="roundRect">
            <a:avLst>
              <a:gd name="adj" fmla="val 3001"/>
            </a:avLst>
          </a:prstGeom>
          <a:ln w="12700">
            <a:solidFill>
              <a:srgbClr val="000000"/>
            </a:solidFill>
            <a:bevel/>
          </a:ln>
        </p:spPr>
        <p:txBody>
          <a:bodyPr lIns="0" tIns="0" rIns="0" bIns="0"/>
          <a:lstStyle/>
          <a:p>
            <a:pPr algn="l" defTabSz="914400">
              <a:defRPr sz="4200">
                <a:solidFill>
                  <a:srgbClr val="FEFEFE"/>
                </a:solidFill>
                <a:latin typeface="Gill Sans"/>
                <a:ea typeface="Gill Sans"/>
                <a:cs typeface="Gill Sans"/>
                <a:sym typeface="Gill Sans"/>
              </a:defRPr>
            </a:pPr>
            <a:endParaRPr/>
          </a:p>
        </p:txBody>
      </p:sp>
      <p:pic>
        <p:nvPicPr>
          <p:cNvPr id="22" name="Picture 29" descr="Picture 29">
            <a:extLst>
              <a:ext uri="{FF2B5EF4-FFF2-40B4-BE49-F238E27FC236}">
                <a16:creationId xmlns:a16="http://schemas.microsoft.com/office/drawing/2014/main" id="{6C3A7CBC-5268-48C0-B9EC-2D6CCA4BEADC}"/>
              </a:ext>
            </a:extLst>
          </p:cNvPr>
          <p:cNvPicPr>
            <a:picLocks noChangeAspect="1"/>
          </p:cNvPicPr>
          <p:nvPr/>
        </p:nvPicPr>
        <p:blipFill>
          <a:blip r:embed="rId2"/>
          <a:stretch>
            <a:fillRect/>
          </a:stretch>
        </p:blipFill>
        <p:spPr>
          <a:xfrm>
            <a:off x="935299" y="1071885"/>
            <a:ext cx="290959" cy="290959"/>
          </a:xfrm>
          <a:prstGeom prst="rect">
            <a:avLst/>
          </a:prstGeom>
          <a:ln w="12700">
            <a:miter lim="400000"/>
          </a:ln>
        </p:spPr>
      </p:pic>
      <p:pic>
        <p:nvPicPr>
          <p:cNvPr id="23" name="Picture 29" descr="Picture 29">
            <a:extLst>
              <a:ext uri="{FF2B5EF4-FFF2-40B4-BE49-F238E27FC236}">
                <a16:creationId xmlns:a16="http://schemas.microsoft.com/office/drawing/2014/main" id="{61C9870A-D663-43EF-9B77-619B10F55E7C}"/>
              </a:ext>
            </a:extLst>
          </p:cNvPr>
          <p:cNvPicPr>
            <a:picLocks noChangeAspect="1"/>
          </p:cNvPicPr>
          <p:nvPr/>
        </p:nvPicPr>
        <p:blipFill>
          <a:blip r:embed="rId2"/>
          <a:stretch>
            <a:fillRect/>
          </a:stretch>
        </p:blipFill>
        <p:spPr>
          <a:xfrm>
            <a:off x="935297" y="2339721"/>
            <a:ext cx="290959" cy="290959"/>
          </a:xfrm>
          <a:prstGeom prst="rect">
            <a:avLst/>
          </a:prstGeom>
          <a:ln w="12700">
            <a:miter lim="400000"/>
          </a:ln>
        </p:spPr>
      </p:pic>
      <p:sp>
        <p:nvSpPr>
          <p:cNvPr id="25" name="Shape 1226">
            <a:extLst>
              <a:ext uri="{FF2B5EF4-FFF2-40B4-BE49-F238E27FC236}">
                <a16:creationId xmlns:a16="http://schemas.microsoft.com/office/drawing/2014/main" id="{C9E1DFD3-BF78-4EFC-BE13-A3D2AFBBC9B2}"/>
              </a:ext>
            </a:extLst>
          </p:cNvPr>
          <p:cNvSpPr/>
          <p:nvPr/>
        </p:nvSpPr>
        <p:spPr>
          <a:xfrm flipV="1">
            <a:off x="3477835" y="2092345"/>
            <a:ext cx="0" cy="187970"/>
          </a:xfrm>
          <a:prstGeom prst="line">
            <a:avLst/>
          </a:prstGeom>
          <a:ln w="25400">
            <a:solidFill>
              <a:srgbClr val="000000"/>
            </a:solidFill>
            <a:miter/>
            <a:headEnd type="triangle"/>
          </a:ln>
        </p:spPr>
        <p:txBody>
          <a:bodyPr lIns="45718" tIns="45718" rIns="45718" bIns="45718"/>
          <a:lstStyle/>
          <a:p>
            <a:endParaRPr/>
          </a:p>
        </p:txBody>
      </p:sp>
      <p:sp>
        <p:nvSpPr>
          <p:cNvPr id="26" name="Content Placeholder 1">
            <a:extLst>
              <a:ext uri="{FF2B5EF4-FFF2-40B4-BE49-F238E27FC236}">
                <a16:creationId xmlns:a16="http://schemas.microsoft.com/office/drawing/2014/main" id="{4B8A8AEC-7D74-45EC-A4CC-721DF0A6D442}"/>
              </a:ext>
            </a:extLst>
          </p:cNvPr>
          <p:cNvSpPr>
            <a:spLocks noGrp="1"/>
          </p:cNvSpPr>
          <p:nvPr>
            <p:ph idx="1"/>
          </p:nvPr>
        </p:nvSpPr>
        <p:spPr>
          <a:xfrm>
            <a:off x="4686301" y="1198425"/>
            <a:ext cx="2636064" cy="1259396"/>
          </a:xfrm>
          <a:solidFill>
            <a:schemeClr val="bg2">
              <a:lumMod val="20000"/>
              <a:lumOff val="80000"/>
            </a:schemeClr>
          </a:solidFill>
          <a:ln w="12700" cap="rnd">
            <a:noFill/>
          </a:ln>
        </p:spPr>
        <p:txBody>
          <a:bodyPr>
            <a:noAutofit/>
          </a:bodyPr>
          <a:lstStyle/>
          <a:p>
            <a:pPr marL="0" indent="0">
              <a:buNone/>
            </a:pPr>
            <a:r>
              <a:rPr lang="en-US" sz="1200" b="1" dirty="0">
                <a:solidFill>
                  <a:schemeClr val="bg1">
                    <a:lumMod val="85000"/>
                  </a:schemeClr>
                </a:solidFill>
              </a:rPr>
              <a:t>Single-cell specific:</a:t>
            </a:r>
          </a:p>
          <a:p>
            <a:r>
              <a:rPr lang="en-US" sz="1200" dirty="0">
                <a:solidFill>
                  <a:schemeClr val="bg1">
                    <a:lumMod val="85000"/>
                  </a:schemeClr>
                </a:solidFill>
              </a:rPr>
              <a:t>Barcode demultiplexing</a:t>
            </a:r>
          </a:p>
          <a:p>
            <a:r>
              <a:rPr lang="en-US" sz="1200" dirty="0">
                <a:solidFill>
                  <a:schemeClr val="bg1">
                    <a:lumMod val="85000"/>
                  </a:schemeClr>
                </a:solidFill>
              </a:rPr>
              <a:t>UMI counting</a:t>
            </a:r>
          </a:p>
          <a:p>
            <a:r>
              <a:rPr lang="en-US" sz="1200" dirty="0">
                <a:solidFill>
                  <a:schemeClr val="bg1">
                    <a:lumMod val="85000"/>
                  </a:schemeClr>
                </a:solidFill>
              </a:rPr>
              <a:t>Filtering of cells (e.g. empty droplets, …)</a:t>
            </a:r>
            <a:endParaRPr lang="en-CH" sz="1200" dirty="0">
              <a:solidFill>
                <a:schemeClr val="bg1">
                  <a:lumMod val="85000"/>
                </a:schemeClr>
              </a:solidFill>
            </a:endParaRPr>
          </a:p>
        </p:txBody>
      </p:sp>
      <p:sp>
        <p:nvSpPr>
          <p:cNvPr id="30" name="TextBox 29">
            <a:extLst>
              <a:ext uri="{FF2B5EF4-FFF2-40B4-BE49-F238E27FC236}">
                <a16:creationId xmlns:a16="http://schemas.microsoft.com/office/drawing/2014/main" id="{30ADB8B4-D7B3-4922-A730-7556015BF4A0}"/>
              </a:ext>
            </a:extLst>
          </p:cNvPr>
          <p:cNvSpPr txBox="1"/>
          <p:nvPr/>
        </p:nvSpPr>
        <p:spPr>
          <a:xfrm>
            <a:off x="2373592" y="1060999"/>
            <a:ext cx="4578350" cy="276999"/>
          </a:xfrm>
          <a:prstGeom prst="rect">
            <a:avLst/>
          </a:prstGeom>
          <a:noFill/>
        </p:spPr>
        <p:txBody>
          <a:bodyPr wrap="square">
            <a:spAutoFit/>
          </a:bodyPr>
          <a:lstStyle/>
          <a:p>
            <a:r>
              <a:rPr lang="en-US" sz="1200" dirty="0">
                <a:solidFill>
                  <a:schemeClr val="bg1">
                    <a:lumMod val="85000"/>
                  </a:schemeClr>
                </a:solidFill>
              </a:rPr>
              <a:t>Mapping to reference genome</a:t>
            </a:r>
          </a:p>
        </p:txBody>
      </p:sp>
      <p:sp>
        <p:nvSpPr>
          <p:cNvPr id="32" name="TextBox 31">
            <a:extLst>
              <a:ext uri="{FF2B5EF4-FFF2-40B4-BE49-F238E27FC236}">
                <a16:creationId xmlns:a16="http://schemas.microsoft.com/office/drawing/2014/main" id="{8AC1081A-2262-4F82-9BB2-24E2ED57CBC7}"/>
              </a:ext>
            </a:extLst>
          </p:cNvPr>
          <p:cNvSpPr txBox="1"/>
          <p:nvPr/>
        </p:nvSpPr>
        <p:spPr>
          <a:xfrm>
            <a:off x="2492664" y="2273798"/>
            <a:ext cx="1950383" cy="461665"/>
          </a:xfrm>
          <a:prstGeom prst="rect">
            <a:avLst/>
          </a:prstGeom>
          <a:noFill/>
        </p:spPr>
        <p:txBody>
          <a:bodyPr wrap="square">
            <a:spAutoFit/>
          </a:bodyPr>
          <a:lstStyle/>
          <a:p>
            <a:pPr algn="ctr"/>
            <a:r>
              <a:rPr lang="en-US" sz="1200" dirty="0">
                <a:solidFill>
                  <a:schemeClr val="bg1">
                    <a:lumMod val="85000"/>
                  </a:schemeClr>
                </a:solidFill>
              </a:rPr>
              <a:t>Read / transcript matrix</a:t>
            </a:r>
          </a:p>
          <a:p>
            <a:pPr algn="ctr"/>
            <a:r>
              <a:rPr lang="en-US" sz="1200" dirty="0">
                <a:solidFill>
                  <a:schemeClr val="bg1">
                    <a:lumMod val="85000"/>
                  </a:schemeClr>
                </a:solidFill>
              </a:rPr>
              <a:t>(raw counts / UMI)</a:t>
            </a:r>
          </a:p>
        </p:txBody>
      </p:sp>
      <p:sp>
        <p:nvSpPr>
          <p:cNvPr id="34" name="TextBox 33">
            <a:extLst>
              <a:ext uri="{FF2B5EF4-FFF2-40B4-BE49-F238E27FC236}">
                <a16:creationId xmlns:a16="http://schemas.microsoft.com/office/drawing/2014/main" id="{00B71205-5B5D-4E3A-A63E-7E1275369C5D}"/>
              </a:ext>
            </a:extLst>
          </p:cNvPr>
          <p:cNvSpPr txBox="1"/>
          <p:nvPr/>
        </p:nvSpPr>
        <p:spPr>
          <a:xfrm>
            <a:off x="1161048" y="1071885"/>
            <a:ext cx="663706" cy="276999"/>
          </a:xfrm>
          <a:prstGeom prst="rect">
            <a:avLst/>
          </a:prstGeom>
          <a:noFill/>
        </p:spPr>
        <p:txBody>
          <a:bodyPr wrap="square">
            <a:spAutoFit/>
          </a:bodyPr>
          <a:lstStyle/>
          <a:p>
            <a:r>
              <a:rPr lang="en-US" sz="1200" i="1" dirty="0">
                <a:solidFill>
                  <a:schemeClr val="bg1">
                    <a:lumMod val="85000"/>
                  </a:schemeClr>
                </a:solidFill>
              </a:rPr>
              <a:t>.</a:t>
            </a:r>
            <a:r>
              <a:rPr lang="en-US" sz="1200" i="1" dirty="0" err="1">
                <a:solidFill>
                  <a:schemeClr val="bg1">
                    <a:lumMod val="85000"/>
                  </a:schemeClr>
                </a:solidFill>
              </a:rPr>
              <a:t>fastq</a:t>
            </a:r>
            <a:endParaRPr lang="en-CH" sz="1200" i="1" dirty="0">
              <a:solidFill>
                <a:schemeClr val="bg1">
                  <a:lumMod val="85000"/>
                </a:schemeClr>
              </a:solidFill>
            </a:endParaRPr>
          </a:p>
        </p:txBody>
      </p:sp>
      <p:sp>
        <p:nvSpPr>
          <p:cNvPr id="35" name="TextBox 34">
            <a:extLst>
              <a:ext uri="{FF2B5EF4-FFF2-40B4-BE49-F238E27FC236}">
                <a16:creationId xmlns:a16="http://schemas.microsoft.com/office/drawing/2014/main" id="{E7028D1D-211D-4E52-8F00-CB6BB096A2D1}"/>
              </a:ext>
            </a:extLst>
          </p:cNvPr>
          <p:cNvSpPr txBox="1"/>
          <p:nvPr/>
        </p:nvSpPr>
        <p:spPr>
          <a:xfrm>
            <a:off x="1161048" y="1718504"/>
            <a:ext cx="741776" cy="276999"/>
          </a:xfrm>
          <a:prstGeom prst="rect">
            <a:avLst/>
          </a:prstGeom>
          <a:noFill/>
        </p:spPr>
        <p:txBody>
          <a:bodyPr wrap="square">
            <a:spAutoFit/>
          </a:bodyPr>
          <a:lstStyle/>
          <a:p>
            <a:r>
              <a:rPr lang="en-US" sz="1200" i="1" dirty="0">
                <a:solidFill>
                  <a:schemeClr val="bg1">
                    <a:lumMod val="85000"/>
                  </a:schemeClr>
                </a:solidFill>
              </a:rPr>
              <a:t>.bam</a:t>
            </a:r>
            <a:endParaRPr lang="en-CH" sz="1200" i="1" dirty="0">
              <a:solidFill>
                <a:schemeClr val="bg1">
                  <a:lumMod val="85000"/>
                </a:schemeClr>
              </a:solidFill>
            </a:endParaRPr>
          </a:p>
        </p:txBody>
      </p:sp>
      <p:sp>
        <p:nvSpPr>
          <p:cNvPr id="36" name="TextBox 35">
            <a:extLst>
              <a:ext uri="{FF2B5EF4-FFF2-40B4-BE49-F238E27FC236}">
                <a16:creationId xmlns:a16="http://schemas.microsoft.com/office/drawing/2014/main" id="{2F5C9AFA-3C4B-495B-B3FA-A572019A6952}"/>
              </a:ext>
            </a:extLst>
          </p:cNvPr>
          <p:cNvSpPr txBox="1"/>
          <p:nvPr/>
        </p:nvSpPr>
        <p:spPr>
          <a:xfrm>
            <a:off x="1161048" y="2264008"/>
            <a:ext cx="1050379" cy="461665"/>
          </a:xfrm>
          <a:prstGeom prst="rect">
            <a:avLst/>
          </a:prstGeom>
          <a:noFill/>
        </p:spPr>
        <p:txBody>
          <a:bodyPr wrap="square">
            <a:spAutoFit/>
          </a:bodyPr>
          <a:lstStyle/>
          <a:p>
            <a:r>
              <a:rPr lang="en-US" sz="1200" i="1" dirty="0">
                <a:solidFill>
                  <a:schemeClr val="bg1">
                    <a:lumMod val="85000"/>
                  </a:schemeClr>
                </a:solidFill>
              </a:rPr>
              <a:t>.txt / .csv</a:t>
            </a:r>
          </a:p>
          <a:p>
            <a:r>
              <a:rPr lang="en-US" sz="1200" i="1" dirty="0">
                <a:solidFill>
                  <a:schemeClr val="bg1">
                    <a:lumMod val="85000"/>
                  </a:schemeClr>
                </a:solidFill>
              </a:rPr>
              <a:t>.h5 / .loom</a:t>
            </a:r>
            <a:endParaRPr lang="en-CH" sz="1200" i="1" dirty="0">
              <a:solidFill>
                <a:schemeClr val="bg1">
                  <a:lumMod val="85000"/>
                </a:schemeClr>
              </a:solidFill>
            </a:endParaRPr>
          </a:p>
        </p:txBody>
      </p:sp>
      <p:sp>
        <p:nvSpPr>
          <p:cNvPr id="37" name="TextBox 36">
            <a:extLst>
              <a:ext uri="{FF2B5EF4-FFF2-40B4-BE49-F238E27FC236}">
                <a16:creationId xmlns:a16="http://schemas.microsoft.com/office/drawing/2014/main" id="{F39831B5-07C7-4CEE-9C39-630110E689B6}"/>
              </a:ext>
            </a:extLst>
          </p:cNvPr>
          <p:cNvSpPr txBox="1"/>
          <p:nvPr/>
        </p:nvSpPr>
        <p:spPr>
          <a:xfrm>
            <a:off x="2639340" y="1605870"/>
            <a:ext cx="1765606" cy="461665"/>
          </a:xfrm>
          <a:prstGeom prst="rect">
            <a:avLst/>
          </a:prstGeom>
          <a:noFill/>
        </p:spPr>
        <p:txBody>
          <a:bodyPr wrap="square">
            <a:spAutoFit/>
          </a:bodyPr>
          <a:lstStyle/>
          <a:p>
            <a:pPr algn="ctr"/>
            <a:r>
              <a:rPr lang="en-US" sz="1200" dirty="0">
                <a:solidFill>
                  <a:schemeClr val="bg1">
                    <a:lumMod val="85000"/>
                  </a:schemeClr>
                </a:solidFill>
              </a:rPr>
              <a:t>Demultiplexing and</a:t>
            </a:r>
          </a:p>
          <a:p>
            <a:pPr algn="ctr"/>
            <a:r>
              <a:rPr lang="en-US" sz="1200" dirty="0">
                <a:solidFill>
                  <a:schemeClr val="bg1">
                    <a:lumMod val="85000"/>
                  </a:schemeClr>
                </a:solidFill>
              </a:rPr>
              <a:t>Quality Control (QC)</a:t>
            </a:r>
          </a:p>
        </p:txBody>
      </p:sp>
      <p:sp>
        <p:nvSpPr>
          <p:cNvPr id="39" name="TextBox 38">
            <a:extLst>
              <a:ext uri="{FF2B5EF4-FFF2-40B4-BE49-F238E27FC236}">
                <a16:creationId xmlns:a16="http://schemas.microsoft.com/office/drawing/2014/main" id="{299B65CA-42C7-46A0-A68A-0B434B9AD106}"/>
              </a:ext>
            </a:extLst>
          </p:cNvPr>
          <p:cNvSpPr txBox="1"/>
          <p:nvPr/>
        </p:nvSpPr>
        <p:spPr>
          <a:xfrm>
            <a:off x="7432829" y="1697393"/>
            <a:ext cx="4578350" cy="307777"/>
          </a:xfrm>
          <a:prstGeom prst="rect">
            <a:avLst/>
          </a:prstGeom>
          <a:noFill/>
        </p:spPr>
        <p:txBody>
          <a:bodyPr wrap="square">
            <a:spAutoFit/>
          </a:bodyPr>
          <a:lstStyle/>
          <a:p>
            <a:r>
              <a:rPr lang="en-US" sz="1400" b="1" dirty="0">
                <a:solidFill>
                  <a:schemeClr val="bg1">
                    <a:lumMod val="85000"/>
                  </a:schemeClr>
                </a:solidFill>
              </a:rPr>
              <a:t>UNIX / Bash</a:t>
            </a:r>
            <a:endParaRPr lang="en-CH" b="1" dirty="0">
              <a:solidFill>
                <a:schemeClr val="bg1">
                  <a:lumMod val="85000"/>
                </a:schemeClr>
              </a:solidFill>
            </a:endParaRPr>
          </a:p>
        </p:txBody>
      </p:sp>
      <p:sp>
        <p:nvSpPr>
          <p:cNvPr id="24" name="Shape 1226">
            <a:extLst>
              <a:ext uri="{FF2B5EF4-FFF2-40B4-BE49-F238E27FC236}">
                <a16:creationId xmlns:a16="http://schemas.microsoft.com/office/drawing/2014/main" id="{42B8E658-FF00-406B-8717-55FA66B41140}"/>
              </a:ext>
            </a:extLst>
          </p:cNvPr>
          <p:cNvSpPr/>
          <p:nvPr/>
        </p:nvSpPr>
        <p:spPr>
          <a:xfrm flipV="1">
            <a:off x="3477835" y="3474723"/>
            <a:ext cx="0" cy="187970"/>
          </a:xfrm>
          <a:prstGeom prst="line">
            <a:avLst/>
          </a:prstGeom>
          <a:ln w="25400">
            <a:solidFill>
              <a:srgbClr val="000000"/>
            </a:solidFill>
            <a:miter/>
            <a:headEnd type="triangle"/>
          </a:ln>
        </p:spPr>
        <p:txBody>
          <a:bodyPr lIns="45718" tIns="45718" rIns="45718" bIns="45718"/>
          <a:lstStyle/>
          <a:p>
            <a:endParaRPr/>
          </a:p>
        </p:txBody>
      </p:sp>
      <p:sp>
        <p:nvSpPr>
          <p:cNvPr id="27" name="TextBox 1">
            <a:extLst>
              <a:ext uri="{FF2B5EF4-FFF2-40B4-BE49-F238E27FC236}">
                <a16:creationId xmlns:a16="http://schemas.microsoft.com/office/drawing/2014/main" id="{AB22F5C1-9FCC-458C-8C39-B6B39AD8995F}"/>
              </a:ext>
            </a:extLst>
          </p:cNvPr>
          <p:cNvSpPr txBox="1"/>
          <p:nvPr/>
        </p:nvSpPr>
        <p:spPr>
          <a:xfrm rot="16200000">
            <a:off x="-274032" y="3819486"/>
            <a:ext cx="1846779" cy="261607"/>
          </a:xfrm>
          <a:prstGeom prst="rect">
            <a:avLst/>
          </a:prstGeom>
          <a:solidFill>
            <a:schemeClr val="accent2">
              <a:lumMod val="60000"/>
              <a:lumOff val="40000"/>
              <a:alpha val="70000"/>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a:spAutoFit/>
          </a:bodyPr>
          <a:lstStyle>
            <a:lvl1pPr defTabSz="914400">
              <a:defRPr sz="2500"/>
            </a:lvl1pPr>
          </a:lstStyle>
          <a:p>
            <a:pPr algn="ctr"/>
            <a:r>
              <a:rPr lang="en-US" sz="1100" dirty="0">
                <a:solidFill>
                  <a:schemeClr val="tx1">
                    <a:lumMod val="50000"/>
                  </a:schemeClr>
                </a:solidFill>
              </a:rPr>
              <a:t>DOWNSTREAM ANALYSIS</a:t>
            </a:r>
            <a:endParaRPr sz="1100" dirty="0">
              <a:solidFill>
                <a:schemeClr val="tx1">
                  <a:lumMod val="50000"/>
                </a:schemeClr>
              </a:solidFill>
            </a:endParaRPr>
          </a:p>
        </p:txBody>
      </p:sp>
      <p:sp>
        <p:nvSpPr>
          <p:cNvPr id="29" name="Shape 433">
            <a:extLst>
              <a:ext uri="{FF2B5EF4-FFF2-40B4-BE49-F238E27FC236}">
                <a16:creationId xmlns:a16="http://schemas.microsoft.com/office/drawing/2014/main" id="{38F8BCE2-C76F-4BD4-BB2A-7E7EC545422C}"/>
              </a:ext>
            </a:extLst>
          </p:cNvPr>
          <p:cNvSpPr/>
          <p:nvPr/>
        </p:nvSpPr>
        <p:spPr>
          <a:xfrm>
            <a:off x="847571" y="2980580"/>
            <a:ext cx="6607329" cy="1893099"/>
          </a:xfrm>
          <a:prstGeom prst="roundRect">
            <a:avLst>
              <a:gd name="adj" fmla="val 3001"/>
            </a:avLst>
          </a:prstGeom>
          <a:ln w="12700">
            <a:solidFill>
              <a:srgbClr val="000000"/>
            </a:solidFill>
            <a:bevel/>
          </a:ln>
        </p:spPr>
        <p:txBody>
          <a:bodyPr lIns="0" tIns="0" rIns="0" bIns="0"/>
          <a:lstStyle/>
          <a:p>
            <a:pPr algn="l" defTabSz="914400">
              <a:defRPr sz="4200">
                <a:solidFill>
                  <a:srgbClr val="FEFEFE"/>
                </a:solidFill>
                <a:latin typeface="Gill Sans"/>
                <a:ea typeface="Gill Sans"/>
                <a:cs typeface="Gill Sans"/>
                <a:sym typeface="Gill Sans"/>
              </a:defRPr>
            </a:pPr>
            <a:endParaRPr/>
          </a:p>
        </p:txBody>
      </p:sp>
      <p:sp>
        <p:nvSpPr>
          <p:cNvPr id="38" name="Shape 1226">
            <a:extLst>
              <a:ext uri="{FF2B5EF4-FFF2-40B4-BE49-F238E27FC236}">
                <a16:creationId xmlns:a16="http://schemas.microsoft.com/office/drawing/2014/main" id="{8E299864-EED0-4AD2-83EF-691D374939DD}"/>
              </a:ext>
            </a:extLst>
          </p:cNvPr>
          <p:cNvSpPr/>
          <p:nvPr/>
        </p:nvSpPr>
        <p:spPr>
          <a:xfrm flipV="1">
            <a:off x="3477835" y="4191351"/>
            <a:ext cx="0" cy="187970"/>
          </a:xfrm>
          <a:prstGeom prst="line">
            <a:avLst/>
          </a:prstGeom>
          <a:ln w="25400">
            <a:solidFill>
              <a:srgbClr val="000000"/>
            </a:solidFill>
            <a:miter/>
            <a:headEnd type="triangle"/>
          </a:ln>
        </p:spPr>
        <p:txBody>
          <a:bodyPr lIns="45718" tIns="45718" rIns="45718" bIns="45718"/>
          <a:lstStyle/>
          <a:p>
            <a:endParaRPr/>
          </a:p>
        </p:txBody>
      </p:sp>
      <p:sp>
        <p:nvSpPr>
          <p:cNvPr id="40" name="Content Placeholder 1">
            <a:extLst>
              <a:ext uri="{FF2B5EF4-FFF2-40B4-BE49-F238E27FC236}">
                <a16:creationId xmlns:a16="http://schemas.microsoft.com/office/drawing/2014/main" id="{768AA79C-D3CD-4032-8A03-A2E1CF33E6CF}"/>
              </a:ext>
            </a:extLst>
          </p:cNvPr>
          <p:cNvSpPr txBox="1">
            <a:spLocks/>
          </p:cNvSpPr>
          <p:nvPr/>
        </p:nvSpPr>
        <p:spPr>
          <a:xfrm>
            <a:off x="4700955" y="3297431"/>
            <a:ext cx="2621410" cy="1259396"/>
          </a:xfrm>
          <a:prstGeom prst="rect">
            <a:avLst/>
          </a:prstGeom>
          <a:solidFill>
            <a:schemeClr val="bg2">
              <a:lumMod val="20000"/>
              <a:lumOff val="80000"/>
            </a:schemeClr>
          </a:solidFill>
          <a:ln w="12700" cap="rnd">
            <a:noFill/>
          </a:ln>
        </p:spPr>
        <p:txBody>
          <a:bodyPr vert="horz" lIns="180000" tIns="45720" rIns="91440" bIns="45720" rtlCol="0">
            <a:noAutofit/>
          </a:bodyPr>
          <a:lstStyle>
            <a:lvl1pPr marL="171450" indent="-171450" algn="l" defTabSz="685800" rtl="0" eaLnBrk="1" latinLnBrk="0" hangingPunct="1">
              <a:lnSpc>
                <a:spcPct val="90000"/>
              </a:lnSpc>
              <a:spcBef>
                <a:spcPts val="750"/>
              </a:spcBef>
              <a:buClr>
                <a:schemeClr val="accent1"/>
              </a:buClr>
              <a:buSzPct val="90000"/>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Clr>
                <a:schemeClr val="accent1"/>
              </a:buClr>
              <a:buSzPct val="100000"/>
              <a:buFont typeface="Arial" panose="020B0604020202020204" pitchFamily="34" charset="0"/>
              <a:buChar char="•"/>
              <a:defRPr sz="1600" b="0" i="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SzPct val="90000"/>
              <a:buFont typeface="Wingdings" pitchFamily="2" charset="2"/>
              <a:buChar char="§"/>
              <a:defRPr sz="1500" b="0" i="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Wingdings" pitchFamily="2" charset="2"/>
              <a:buNone/>
            </a:pPr>
            <a:r>
              <a:rPr lang="en-US" sz="1200" b="1" dirty="0"/>
              <a:t>Single-cell specific:</a:t>
            </a:r>
          </a:p>
          <a:p>
            <a:r>
              <a:rPr lang="en-US" sz="1200" dirty="0"/>
              <a:t>Filtering doublets, ambient RNA</a:t>
            </a:r>
          </a:p>
          <a:p>
            <a:r>
              <a:rPr lang="en-US" sz="1200" dirty="0"/>
              <a:t>Removing covariates (cell-cycle)</a:t>
            </a:r>
          </a:p>
          <a:p>
            <a:r>
              <a:rPr lang="en-US" sz="1200" dirty="0"/>
              <a:t>Integrating multiple datasets</a:t>
            </a:r>
            <a:endParaRPr lang="en-CH" sz="1200" dirty="0"/>
          </a:p>
        </p:txBody>
      </p:sp>
      <p:sp>
        <p:nvSpPr>
          <p:cNvPr id="41" name="TextBox 40">
            <a:extLst>
              <a:ext uri="{FF2B5EF4-FFF2-40B4-BE49-F238E27FC236}">
                <a16:creationId xmlns:a16="http://schemas.microsoft.com/office/drawing/2014/main" id="{25D998B5-FD62-4FF7-9C7E-172E6E1D667B}"/>
              </a:ext>
            </a:extLst>
          </p:cNvPr>
          <p:cNvSpPr txBox="1"/>
          <p:nvPr/>
        </p:nvSpPr>
        <p:spPr>
          <a:xfrm>
            <a:off x="2866980" y="3154328"/>
            <a:ext cx="1436408" cy="276999"/>
          </a:xfrm>
          <a:prstGeom prst="rect">
            <a:avLst/>
          </a:prstGeom>
          <a:noFill/>
        </p:spPr>
        <p:txBody>
          <a:bodyPr wrap="square">
            <a:spAutoFit/>
          </a:bodyPr>
          <a:lstStyle/>
          <a:p>
            <a:r>
              <a:rPr lang="en-US" sz="1200" dirty="0"/>
              <a:t>QC and filtering</a:t>
            </a:r>
          </a:p>
        </p:txBody>
      </p:sp>
      <p:sp>
        <p:nvSpPr>
          <p:cNvPr id="42" name="TextBox 41">
            <a:extLst>
              <a:ext uri="{FF2B5EF4-FFF2-40B4-BE49-F238E27FC236}">
                <a16:creationId xmlns:a16="http://schemas.microsoft.com/office/drawing/2014/main" id="{1BD44CF9-450B-41BA-ABD0-C4513C2B5B72}"/>
              </a:ext>
            </a:extLst>
          </p:cNvPr>
          <p:cNvSpPr txBox="1"/>
          <p:nvPr/>
        </p:nvSpPr>
        <p:spPr>
          <a:xfrm>
            <a:off x="2492664" y="4372804"/>
            <a:ext cx="1950383" cy="461665"/>
          </a:xfrm>
          <a:prstGeom prst="rect">
            <a:avLst/>
          </a:prstGeom>
          <a:noFill/>
        </p:spPr>
        <p:txBody>
          <a:bodyPr wrap="square">
            <a:spAutoFit/>
          </a:bodyPr>
          <a:lstStyle/>
          <a:p>
            <a:pPr algn="ctr"/>
            <a:r>
              <a:rPr lang="en-US" sz="1200" dirty="0"/>
              <a:t>Study-specific downstream analysis</a:t>
            </a:r>
          </a:p>
        </p:txBody>
      </p:sp>
      <p:sp>
        <p:nvSpPr>
          <p:cNvPr id="46" name="TextBox 45">
            <a:extLst>
              <a:ext uri="{FF2B5EF4-FFF2-40B4-BE49-F238E27FC236}">
                <a16:creationId xmlns:a16="http://schemas.microsoft.com/office/drawing/2014/main" id="{C9DF8DB7-F774-443C-BCAD-06752DAE0989}"/>
              </a:ext>
            </a:extLst>
          </p:cNvPr>
          <p:cNvSpPr txBox="1"/>
          <p:nvPr/>
        </p:nvSpPr>
        <p:spPr>
          <a:xfrm>
            <a:off x="2639340" y="3704876"/>
            <a:ext cx="1765606" cy="461665"/>
          </a:xfrm>
          <a:prstGeom prst="rect">
            <a:avLst/>
          </a:prstGeom>
          <a:noFill/>
        </p:spPr>
        <p:txBody>
          <a:bodyPr wrap="square">
            <a:spAutoFit/>
          </a:bodyPr>
          <a:lstStyle/>
          <a:p>
            <a:pPr algn="ctr"/>
            <a:r>
              <a:rPr lang="en-US" sz="1200" dirty="0"/>
              <a:t>Normalization, noise removal, PCA</a:t>
            </a:r>
          </a:p>
        </p:txBody>
      </p:sp>
      <p:sp>
        <p:nvSpPr>
          <p:cNvPr id="47" name="TextBox 46">
            <a:extLst>
              <a:ext uri="{FF2B5EF4-FFF2-40B4-BE49-F238E27FC236}">
                <a16:creationId xmlns:a16="http://schemas.microsoft.com/office/drawing/2014/main" id="{0E3EDFB0-A5F7-4734-ABEF-120AD8D18A42}"/>
              </a:ext>
            </a:extLst>
          </p:cNvPr>
          <p:cNvSpPr txBox="1"/>
          <p:nvPr/>
        </p:nvSpPr>
        <p:spPr>
          <a:xfrm>
            <a:off x="7432829" y="3796399"/>
            <a:ext cx="4578350" cy="307777"/>
          </a:xfrm>
          <a:prstGeom prst="rect">
            <a:avLst/>
          </a:prstGeom>
          <a:noFill/>
        </p:spPr>
        <p:txBody>
          <a:bodyPr wrap="square">
            <a:spAutoFit/>
          </a:bodyPr>
          <a:lstStyle/>
          <a:p>
            <a:r>
              <a:rPr lang="en-US" sz="1400" b="1" dirty="0">
                <a:solidFill>
                  <a:srgbClr val="FF0000"/>
                </a:solidFill>
              </a:rPr>
              <a:t>R / Python / Web</a:t>
            </a:r>
            <a:endParaRPr lang="en-CH" b="1" dirty="0">
              <a:solidFill>
                <a:srgbClr val="FF0000"/>
              </a:solidFill>
            </a:endParaRPr>
          </a:p>
        </p:txBody>
      </p:sp>
      <p:sp>
        <p:nvSpPr>
          <p:cNvPr id="48" name="Shape 1226">
            <a:extLst>
              <a:ext uri="{FF2B5EF4-FFF2-40B4-BE49-F238E27FC236}">
                <a16:creationId xmlns:a16="http://schemas.microsoft.com/office/drawing/2014/main" id="{7371A3C5-EB1B-466F-9CCB-9BEAB4D49B50}"/>
              </a:ext>
            </a:extLst>
          </p:cNvPr>
          <p:cNvSpPr/>
          <p:nvPr/>
        </p:nvSpPr>
        <p:spPr>
          <a:xfrm flipV="1">
            <a:off x="3475870" y="2792610"/>
            <a:ext cx="0" cy="187970"/>
          </a:xfrm>
          <a:prstGeom prst="line">
            <a:avLst/>
          </a:prstGeom>
          <a:ln w="25400">
            <a:solidFill>
              <a:srgbClr val="000000"/>
            </a:solidFill>
            <a:miter/>
            <a:headEnd type="triangle"/>
          </a:ln>
        </p:spPr>
        <p:txBody>
          <a:bodyPr lIns="45718" tIns="45718" rIns="45718" bIns="45718"/>
          <a:lstStyle/>
          <a:p>
            <a:endParaRPr/>
          </a:p>
        </p:txBody>
      </p:sp>
      <p:sp>
        <p:nvSpPr>
          <p:cNvPr id="49" name="TextBox 48">
            <a:extLst>
              <a:ext uri="{FF2B5EF4-FFF2-40B4-BE49-F238E27FC236}">
                <a16:creationId xmlns:a16="http://schemas.microsoft.com/office/drawing/2014/main" id="{A3F0C54B-85BC-4567-8577-9B9E4A1F195F}"/>
              </a:ext>
            </a:extLst>
          </p:cNvPr>
          <p:cNvSpPr txBox="1"/>
          <p:nvPr/>
        </p:nvSpPr>
        <p:spPr>
          <a:xfrm>
            <a:off x="1209971" y="3792071"/>
            <a:ext cx="1305262" cy="461665"/>
          </a:xfrm>
          <a:prstGeom prst="rect">
            <a:avLst/>
          </a:prstGeom>
          <a:noFill/>
        </p:spPr>
        <p:txBody>
          <a:bodyPr wrap="square">
            <a:spAutoFit/>
          </a:bodyPr>
          <a:lstStyle/>
          <a:p>
            <a:r>
              <a:rPr lang="en-US" sz="1200" i="1" dirty="0"/>
              <a:t>Seurat or </a:t>
            </a:r>
            <a:r>
              <a:rPr lang="en-US" sz="1200" i="1" dirty="0" err="1"/>
              <a:t>Scanpy</a:t>
            </a:r>
            <a:r>
              <a:rPr lang="en-US" sz="1200" i="1" dirty="0"/>
              <a:t> objects</a:t>
            </a:r>
            <a:endParaRPr lang="en-CH" sz="1200" i="1" dirty="0"/>
          </a:p>
        </p:txBody>
      </p:sp>
      <p:pic>
        <p:nvPicPr>
          <p:cNvPr id="8" name="Picture 7">
            <a:extLst>
              <a:ext uri="{FF2B5EF4-FFF2-40B4-BE49-F238E27FC236}">
                <a16:creationId xmlns:a16="http://schemas.microsoft.com/office/drawing/2014/main" id="{688AB1ED-EC89-4747-BC28-EB84B05CE356}"/>
              </a:ext>
            </a:extLst>
          </p:cNvPr>
          <p:cNvPicPr>
            <a:picLocks noChangeAspect="1"/>
          </p:cNvPicPr>
          <p:nvPr/>
        </p:nvPicPr>
        <p:blipFill>
          <a:blip r:embed="rId3"/>
          <a:stretch>
            <a:fillRect/>
          </a:stretch>
        </p:blipFill>
        <p:spPr>
          <a:xfrm>
            <a:off x="838122" y="3879424"/>
            <a:ext cx="541874" cy="353396"/>
          </a:xfrm>
          <a:prstGeom prst="rect">
            <a:avLst/>
          </a:prstGeom>
        </p:spPr>
      </p:pic>
      <p:pic>
        <p:nvPicPr>
          <p:cNvPr id="2" name="Picture 2">
            <a:extLst>
              <a:ext uri="{FF2B5EF4-FFF2-40B4-BE49-F238E27FC236}">
                <a16:creationId xmlns:a16="http://schemas.microsoft.com/office/drawing/2014/main" id="{8A19CFEB-7FD1-C9AB-1D73-127319CCA624}"/>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518808" y="3362374"/>
            <a:ext cx="1465634" cy="32243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C8537D45-5FB9-5024-0A2E-CC4FBD98D0E2}"/>
              </a:ext>
            </a:extLst>
          </p:cNvPr>
          <p:cNvPicPr>
            <a:picLocks noChangeAspect="1"/>
          </p:cNvPicPr>
          <p:nvPr/>
        </p:nvPicPr>
        <p:blipFill>
          <a:blip r:embed="rId5"/>
          <a:stretch>
            <a:fillRect/>
          </a:stretch>
        </p:blipFill>
        <p:spPr>
          <a:xfrm>
            <a:off x="7670335" y="4108773"/>
            <a:ext cx="813186" cy="380154"/>
          </a:xfrm>
          <a:prstGeom prst="rect">
            <a:avLst/>
          </a:prstGeom>
        </p:spPr>
      </p:pic>
      <p:pic>
        <p:nvPicPr>
          <p:cNvPr id="10" name="Picture 9">
            <a:extLst>
              <a:ext uri="{FF2B5EF4-FFF2-40B4-BE49-F238E27FC236}">
                <a16:creationId xmlns:a16="http://schemas.microsoft.com/office/drawing/2014/main" id="{15F62FA2-4DE4-D8DF-3F38-DDCAB2201BB7}"/>
              </a:ext>
            </a:extLst>
          </p:cNvPr>
          <p:cNvPicPr>
            <a:picLocks noChangeAspect="1"/>
          </p:cNvPicPr>
          <p:nvPr/>
        </p:nvPicPr>
        <p:blipFill>
          <a:blip r:embed="rId6"/>
          <a:stretch>
            <a:fillRect/>
          </a:stretch>
        </p:blipFill>
        <p:spPr>
          <a:xfrm>
            <a:off x="7565619" y="4625274"/>
            <a:ext cx="1364713" cy="370620"/>
          </a:xfrm>
          <a:prstGeom prst="rect">
            <a:avLst/>
          </a:prstGeom>
        </p:spPr>
      </p:pic>
    </p:spTree>
    <p:extLst>
      <p:ext uri="{BB962C8B-B14F-4D97-AF65-F5344CB8AC3E}">
        <p14:creationId xmlns:p14="http://schemas.microsoft.com/office/powerpoint/2010/main" val="127159315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4827EF4-605F-4233-8820-3CC91BF80913}"/>
              </a:ext>
            </a:extLst>
          </p:cNvPr>
          <p:cNvSpPr>
            <a:spLocks noGrp="1"/>
          </p:cNvSpPr>
          <p:nvPr>
            <p:ph idx="1"/>
          </p:nvPr>
        </p:nvSpPr>
        <p:spPr>
          <a:xfrm>
            <a:off x="516255" y="748821"/>
            <a:ext cx="4010025" cy="4253225"/>
          </a:xfrm>
        </p:spPr>
        <p:txBody>
          <a:bodyPr>
            <a:normAutofit fontScale="92500" lnSpcReduction="20000"/>
          </a:bodyPr>
          <a:lstStyle/>
          <a:p>
            <a:r>
              <a:rPr lang="en-US" sz="1600" dirty="0"/>
              <a:t>Number of Cells</a:t>
            </a:r>
          </a:p>
          <a:p>
            <a:pPr lvl="1"/>
            <a:r>
              <a:rPr lang="en-US" sz="1400" dirty="0"/>
              <a:t>Removal of empty droplets</a:t>
            </a:r>
          </a:p>
          <a:p>
            <a:endParaRPr lang="en-US" sz="1600" dirty="0"/>
          </a:p>
          <a:p>
            <a:r>
              <a:rPr lang="en-US" sz="1600" dirty="0"/>
              <a:t>Alignment quality</a:t>
            </a:r>
          </a:p>
          <a:p>
            <a:pPr lvl="1"/>
            <a:r>
              <a:rPr lang="en-US" sz="1400" dirty="0"/>
              <a:t>Number and fraction of mapped reads</a:t>
            </a:r>
          </a:p>
          <a:p>
            <a:pPr marL="342900" lvl="1" indent="0">
              <a:buNone/>
            </a:pPr>
            <a:endParaRPr lang="en-US" dirty="0"/>
          </a:p>
          <a:p>
            <a:r>
              <a:rPr lang="en-US" sz="1600" dirty="0"/>
              <a:t>Mapping to </a:t>
            </a:r>
            <a:r>
              <a:rPr lang="en-US" sz="1600" dirty="0" err="1"/>
              <a:t>exonic</a:t>
            </a:r>
            <a:r>
              <a:rPr lang="en-US" sz="1600" dirty="0"/>
              <a:t> regions (check for gDNA contamination)</a:t>
            </a:r>
          </a:p>
          <a:p>
            <a:pPr lvl="1"/>
            <a:r>
              <a:rPr lang="en-US" sz="1400" dirty="0"/>
              <a:t>Number of detected genes/cell</a:t>
            </a:r>
          </a:p>
          <a:p>
            <a:pPr lvl="1"/>
            <a:r>
              <a:rPr lang="en-US" sz="1400" dirty="0"/>
              <a:t>Where do the reads map? Introns/Exons/Intergenic</a:t>
            </a:r>
          </a:p>
          <a:p>
            <a:pPr marL="342900" lvl="1" indent="0">
              <a:buNone/>
            </a:pPr>
            <a:endParaRPr lang="en-US" dirty="0"/>
          </a:p>
          <a:p>
            <a:r>
              <a:rPr lang="en-US" sz="1600" dirty="0"/>
              <a:t>Check for stressed cells, dead cells, ribosomal/mitochondrial contamination</a:t>
            </a:r>
          </a:p>
          <a:p>
            <a:pPr lvl="1"/>
            <a:r>
              <a:rPr lang="en-US" sz="1400" dirty="0"/>
              <a:t>Ratio Mitochondrial/Ribosomal/Protein-Coding</a:t>
            </a:r>
          </a:p>
          <a:p>
            <a:pPr marL="342900" lvl="1" indent="0">
              <a:buNone/>
            </a:pPr>
            <a:endParaRPr lang="en-US" dirty="0"/>
          </a:p>
          <a:p>
            <a:r>
              <a:rPr lang="en-US" sz="1600" b="1" dirty="0"/>
              <a:t>Goal: </a:t>
            </a:r>
            <a:r>
              <a:rPr lang="en-US" sz="1600" dirty="0"/>
              <a:t>Hunt for aberrant low quality cells to filter out because they may bias the downstream results</a:t>
            </a:r>
            <a:endParaRPr lang="en-CH" sz="1600" dirty="0"/>
          </a:p>
        </p:txBody>
      </p:sp>
      <p:sp>
        <p:nvSpPr>
          <p:cNvPr id="3" name="Title 2">
            <a:extLst>
              <a:ext uri="{FF2B5EF4-FFF2-40B4-BE49-F238E27FC236}">
                <a16:creationId xmlns:a16="http://schemas.microsoft.com/office/drawing/2014/main" id="{34EA7C40-A309-4C84-9D8A-224408C56D8F}"/>
              </a:ext>
            </a:extLst>
          </p:cNvPr>
          <p:cNvSpPr>
            <a:spLocks noGrp="1"/>
          </p:cNvSpPr>
          <p:nvPr>
            <p:ph type="title"/>
          </p:nvPr>
        </p:nvSpPr>
        <p:spPr/>
        <p:txBody>
          <a:bodyPr>
            <a:normAutofit fontScale="90000"/>
          </a:bodyPr>
          <a:lstStyle/>
          <a:p>
            <a:r>
              <a:rPr lang="en-US" dirty="0"/>
              <a:t>Quality control (post-alignment)</a:t>
            </a:r>
            <a:endParaRPr lang="en-CH" dirty="0"/>
          </a:p>
        </p:txBody>
      </p:sp>
      <p:sp>
        <p:nvSpPr>
          <p:cNvPr id="4" name="Date Placeholder 3">
            <a:extLst>
              <a:ext uri="{FF2B5EF4-FFF2-40B4-BE49-F238E27FC236}">
                <a16:creationId xmlns:a16="http://schemas.microsoft.com/office/drawing/2014/main" id="{73A997F5-A0DC-483D-A1DA-A36B318E572E}"/>
              </a:ext>
            </a:extLst>
          </p:cNvPr>
          <p:cNvSpPr>
            <a:spLocks noGrp="1"/>
          </p:cNvSpPr>
          <p:nvPr>
            <p:ph type="dt" sz="half" idx="14"/>
          </p:nvPr>
        </p:nvSpPr>
        <p:spPr/>
        <p:txBody>
          <a:bodyPr/>
          <a:lstStyle/>
          <a:p>
            <a:r>
              <a:rPr lang="fr-CH"/>
              <a:t>BIOENG-420  SINGLE-CELL BIOLOGY</a:t>
            </a:r>
            <a:endParaRPr lang="fr-FR" dirty="0"/>
          </a:p>
        </p:txBody>
      </p:sp>
      <p:sp>
        <p:nvSpPr>
          <p:cNvPr id="5" name="Footer Placeholder 4">
            <a:extLst>
              <a:ext uri="{FF2B5EF4-FFF2-40B4-BE49-F238E27FC236}">
                <a16:creationId xmlns:a16="http://schemas.microsoft.com/office/drawing/2014/main" id="{13BC1EA7-EFE5-400F-890D-578D87CD89ED}"/>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35C38DEC-141D-4650-B0C5-03C42094C140}"/>
              </a:ext>
            </a:extLst>
          </p:cNvPr>
          <p:cNvSpPr>
            <a:spLocks noGrp="1"/>
          </p:cNvSpPr>
          <p:nvPr>
            <p:ph type="sldNum" sz="quarter" idx="16"/>
          </p:nvPr>
        </p:nvSpPr>
        <p:spPr/>
        <p:txBody>
          <a:bodyPr/>
          <a:lstStyle/>
          <a:p>
            <a:fld id="{E1E1CD7C-2161-7D43-862E-CE4C333CD873}" type="slidenum">
              <a:rPr lang="fr-FR" smtClean="0"/>
              <a:pPr/>
              <a:t>19</a:t>
            </a:fld>
            <a:endParaRPr lang="fr-FR" dirty="0"/>
          </a:p>
        </p:txBody>
      </p:sp>
      <p:pic>
        <p:nvPicPr>
          <p:cNvPr id="7" name="Picture 2" descr="Picture 2">
            <a:extLst>
              <a:ext uri="{FF2B5EF4-FFF2-40B4-BE49-F238E27FC236}">
                <a16:creationId xmlns:a16="http://schemas.microsoft.com/office/drawing/2014/main" id="{91E8B86B-1EFB-4825-A375-FA48DDAE7F56}"/>
              </a:ext>
            </a:extLst>
          </p:cNvPr>
          <p:cNvPicPr>
            <a:picLocks noChangeAspect="1"/>
          </p:cNvPicPr>
          <p:nvPr/>
        </p:nvPicPr>
        <p:blipFill>
          <a:blip r:embed="rId2"/>
          <a:stretch>
            <a:fillRect/>
          </a:stretch>
        </p:blipFill>
        <p:spPr>
          <a:xfrm>
            <a:off x="4308354" y="897469"/>
            <a:ext cx="4464965" cy="3535309"/>
          </a:xfrm>
          <a:prstGeom prst="rect">
            <a:avLst/>
          </a:prstGeom>
          <a:ln w="12700">
            <a:miter lim="400000"/>
          </a:ln>
        </p:spPr>
      </p:pic>
      <p:sp>
        <p:nvSpPr>
          <p:cNvPr id="10" name="TextBox 9">
            <a:extLst>
              <a:ext uri="{FF2B5EF4-FFF2-40B4-BE49-F238E27FC236}">
                <a16:creationId xmlns:a16="http://schemas.microsoft.com/office/drawing/2014/main" id="{601B6957-4D20-494C-A2A7-5D7855D1660E}"/>
              </a:ext>
            </a:extLst>
          </p:cNvPr>
          <p:cNvSpPr txBox="1"/>
          <p:nvPr/>
        </p:nvSpPr>
        <p:spPr>
          <a:xfrm>
            <a:off x="5369650" y="4408110"/>
            <a:ext cx="3063469" cy="400110"/>
          </a:xfrm>
          <a:prstGeom prst="rect">
            <a:avLst/>
          </a:prstGeom>
          <a:noFill/>
        </p:spPr>
        <p:txBody>
          <a:bodyPr wrap="square">
            <a:spAutoFit/>
          </a:bodyPr>
          <a:lstStyle/>
          <a:p>
            <a:r>
              <a:rPr lang="en-US" sz="1000" b="1" dirty="0">
                <a:hlinkClick r:id="rId3"/>
              </a:rPr>
              <a:t>Example 10x – </a:t>
            </a:r>
            <a:r>
              <a:rPr lang="en-US" sz="1000" b="1" dirty="0" err="1">
                <a:hlinkClick r:id="rId3"/>
              </a:rPr>
              <a:t>CellRanger</a:t>
            </a:r>
            <a:r>
              <a:rPr lang="en-US" sz="1000" b="1" dirty="0">
                <a:hlinkClick r:id="rId3"/>
              </a:rPr>
              <a:t> report</a:t>
            </a:r>
            <a:endParaRPr lang="en-US" sz="1000" b="1" dirty="0"/>
          </a:p>
          <a:p>
            <a:endParaRPr lang="en-CH" sz="1000" dirty="0"/>
          </a:p>
        </p:txBody>
      </p:sp>
    </p:spTree>
    <p:extLst>
      <p:ext uri="{BB962C8B-B14F-4D97-AF65-F5344CB8AC3E}">
        <p14:creationId xmlns:p14="http://schemas.microsoft.com/office/powerpoint/2010/main" val="2709252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C8338-25D9-5CCC-91AC-29174B0A4DBB}"/>
              </a:ext>
            </a:extLst>
          </p:cNvPr>
          <p:cNvSpPr>
            <a:spLocks noGrp="1"/>
          </p:cNvSpPr>
          <p:nvPr>
            <p:ph type="title"/>
          </p:nvPr>
        </p:nvSpPr>
        <p:spPr/>
        <p:txBody>
          <a:bodyPr/>
          <a:lstStyle/>
          <a:p>
            <a:r>
              <a:rPr lang="fr-FR" dirty="0"/>
              <a:t>Schedule</a:t>
            </a:r>
            <a:endParaRPr lang="LID4096" dirty="0"/>
          </a:p>
        </p:txBody>
      </p:sp>
      <p:sp>
        <p:nvSpPr>
          <p:cNvPr id="3" name="Content Placeholder 2">
            <a:extLst>
              <a:ext uri="{FF2B5EF4-FFF2-40B4-BE49-F238E27FC236}">
                <a16:creationId xmlns:a16="http://schemas.microsoft.com/office/drawing/2014/main" id="{8696514A-3D17-5383-64BD-586989E49247}"/>
              </a:ext>
            </a:extLst>
          </p:cNvPr>
          <p:cNvSpPr>
            <a:spLocks noGrp="1"/>
          </p:cNvSpPr>
          <p:nvPr>
            <p:ph idx="1"/>
          </p:nvPr>
        </p:nvSpPr>
        <p:spPr/>
        <p:txBody>
          <a:bodyPr/>
          <a:lstStyle/>
          <a:p>
            <a:r>
              <a:rPr lang="fr-FR" dirty="0"/>
              <a:t>Lecture on single-</a:t>
            </a:r>
            <a:r>
              <a:rPr lang="fr-FR" dirty="0" err="1"/>
              <a:t>cell</a:t>
            </a:r>
            <a:r>
              <a:rPr lang="fr-FR" dirty="0"/>
              <a:t> RNA-</a:t>
            </a:r>
            <a:r>
              <a:rPr lang="fr-FR" dirty="0" err="1"/>
              <a:t>seq</a:t>
            </a:r>
            <a:r>
              <a:rPr lang="fr-FR" dirty="0"/>
              <a:t> and </a:t>
            </a:r>
            <a:r>
              <a:rPr lang="fr-FR" dirty="0" err="1"/>
              <a:t>analysis</a:t>
            </a:r>
            <a:r>
              <a:rPr lang="fr-FR" dirty="0"/>
              <a:t>: ~1h</a:t>
            </a:r>
          </a:p>
          <a:p>
            <a:endParaRPr lang="fr-FR" dirty="0"/>
          </a:p>
          <a:p>
            <a:r>
              <a:rPr lang="fr-FR" dirty="0"/>
              <a:t>Hands-on on a </a:t>
            </a:r>
            <a:r>
              <a:rPr lang="fr-FR" dirty="0" err="1"/>
              <a:t>scRNA-seq</a:t>
            </a:r>
            <a:r>
              <a:rPr lang="fr-FR" dirty="0"/>
              <a:t> </a:t>
            </a:r>
            <a:r>
              <a:rPr lang="fr-FR" dirty="0" err="1"/>
              <a:t>dataset</a:t>
            </a:r>
            <a:r>
              <a:rPr lang="fr-FR" dirty="0"/>
              <a:t>: ~1h</a:t>
            </a:r>
          </a:p>
          <a:p>
            <a:pPr marL="0" indent="0">
              <a:buNone/>
            </a:pPr>
            <a:endParaRPr lang="LID4096" dirty="0"/>
          </a:p>
          <a:p>
            <a:pPr marL="0" indent="0">
              <a:buNone/>
            </a:pPr>
            <a:endParaRPr lang="LID4096" dirty="0"/>
          </a:p>
        </p:txBody>
      </p:sp>
      <p:sp>
        <p:nvSpPr>
          <p:cNvPr id="4" name="Date Placeholder 3">
            <a:extLst>
              <a:ext uri="{FF2B5EF4-FFF2-40B4-BE49-F238E27FC236}">
                <a16:creationId xmlns:a16="http://schemas.microsoft.com/office/drawing/2014/main" id="{49BAD637-7697-8CBC-6C61-25D1351D0FCC}"/>
              </a:ext>
            </a:extLst>
          </p:cNvPr>
          <p:cNvSpPr>
            <a:spLocks noGrp="1"/>
          </p:cNvSpPr>
          <p:nvPr>
            <p:ph type="dt" sz="half" idx="10"/>
          </p:nvPr>
        </p:nvSpPr>
        <p:spPr/>
        <p:txBody>
          <a:bodyPr/>
          <a:lstStyle/>
          <a:p>
            <a:r>
              <a:rPr lang="en-US"/>
              <a:t>CAS Module 3 – Single-cell RNA-seq analysis</a:t>
            </a:r>
            <a:endParaRPr lang="en-US" dirty="0"/>
          </a:p>
        </p:txBody>
      </p:sp>
      <p:sp>
        <p:nvSpPr>
          <p:cNvPr id="5" name="Footer Placeholder 4">
            <a:extLst>
              <a:ext uri="{FF2B5EF4-FFF2-40B4-BE49-F238E27FC236}">
                <a16:creationId xmlns:a16="http://schemas.microsoft.com/office/drawing/2014/main" id="{F006CF5A-7692-21BC-81DD-FE9DC892C628}"/>
              </a:ext>
            </a:extLst>
          </p:cNvPr>
          <p:cNvSpPr>
            <a:spLocks noGrp="1"/>
          </p:cNvSpPr>
          <p:nvPr>
            <p:ph type="ftr" sz="quarter" idx="11"/>
          </p:nvPr>
        </p:nvSpPr>
        <p:spPr/>
        <p:txBody>
          <a:bodyPr/>
          <a:lstStyle/>
          <a:p>
            <a:r>
              <a:rPr lang="en-US" dirty="0"/>
              <a:t>Vincent Gardeux</a:t>
            </a:r>
          </a:p>
        </p:txBody>
      </p:sp>
      <p:sp>
        <p:nvSpPr>
          <p:cNvPr id="6" name="Slide Number Placeholder 5">
            <a:extLst>
              <a:ext uri="{FF2B5EF4-FFF2-40B4-BE49-F238E27FC236}">
                <a16:creationId xmlns:a16="http://schemas.microsoft.com/office/drawing/2014/main" id="{47ABEBB4-2738-2F1A-59EF-6D643B87339B}"/>
              </a:ext>
            </a:extLst>
          </p:cNvPr>
          <p:cNvSpPr>
            <a:spLocks noGrp="1"/>
          </p:cNvSpPr>
          <p:nvPr>
            <p:ph type="sldNum" sz="quarter" idx="12"/>
          </p:nvPr>
        </p:nvSpPr>
        <p:spPr/>
        <p:txBody>
          <a:bodyPr/>
          <a:lstStyle/>
          <a:p>
            <a:fld id="{330EA680-D336-4FF7-8B7A-9848BB0A1C32}" type="slidenum">
              <a:rPr lang="en-US" smtClean="0"/>
              <a:t>2</a:t>
            </a:fld>
            <a:endParaRPr lang="en-US"/>
          </a:p>
        </p:txBody>
      </p:sp>
    </p:spTree>
    <p:extLst>
      <p:ext uri="{BB962C8B-B14F-4D97-AF65-F5344CB8AC3E}">
        <p14:creationId xmlns:p14="http://schemas.microsoft.com/office/powerpoint/2010/main" val="15971978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2" descr="Symbole magnétique ATTENTION">
            <a:extLst>
              <a:ext uri="{FF2B5EF4-FFF2-40B4-BE49-F238E27FC236}">
                <a16:creationId xmlns:a16="http://schemas.microsoft.com/office/drawing/2014/main" id="{578F966C-38D4-4E5C-A429-BD458E51D6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776" y="4053674"/>
            <a:ext cx="1135380" cy="1135380"/>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a:extLst>
              <a:ext uri="{FF2B5EF4-FFF2-40B4-BE49-F238E27FC236}">
                <a16:creationId xmlns:a16="http://schemas.microsoft.com/office/drawing/2014/main" id="{EDB6F00D-D7FC-4443-8C89-6DC624490420}"/>
              </a:ext>
            </a:extLst>
          </p:cNvPr>
          <p:cNvSpPr>
            <a:spLocks noGrp="1"/>
          </p:cNvSpPr>
          <p:nvPr>
            <p:ph idx="1"/>
          </p:nvPr>
        </p:nvSpPr>
        <p:spPr/>
        <p:txBody>
          <a:bodyPr>
            <a:normAutofit fontScale="92500" lnSpcReduction="10000"/>
          </a:bodyPr>
          <a:lstStyle/>
          <a:p>
            <a:r>
              <a:rPr lang="en-US" sz="1600" dirty="0"/>
              <a:t>Low number of expressed genes / cell can indicate low quality cells (e.g. degraded RNA)</a:t>
            </a:r>
          </a:p>
          <a:p>
            <a:pPr lvl="1"/>
            <a:r>
              <a:rPr lang="en-US" sz="1400" dirty="0"/>
              <a:t>Remove such cells</a:t>
            </a:r>
          </a:p>
          <a:p>
            <a:pPr lvl="1"/>
            <a:r>
              <a:rPr lang="en-US" sz="1400" dirty="0"/>
              <a:t>“Low” is arbitrary, and depends on protocol and cell types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sz="1600" dirty="0"/>
          </a:p>
          <a:p>
            <a:r>
              <a:rPr lang="en-US" sz="1600" dirty="0"/>
              <a:t>Low  values can sometimes be biologically meaningful, so be careful when filtering</a:t>
            </a:r>
          </a:p>
          <a:p>
            <a:pPr lvl="1"/>
            <a:r>
              <a:rPr lang="en-US" sz="1400" dirty="0"/>
              <a:t>Usually: Apply a very lenient filtering first, then check the UMAP (colored by tech. features)</a:t>
            </a:r>
          </a:p>
          <a:p>
            <a:pPr lvl="1"/>
            <a:endParaRPr lang="en-US" dirty="0"/>
          </a:p>
          <a:p>
            <a:endParaRPr lang="en-CH" dirty="0"/>
          </a:p>
        </p:txBody>
      </p:sp>
      <p:sp>
        <p:nvSpPr>
          <p:cNvPr id="3" name="Title 2">
            <a:extLst>
              <a:ext uri="{FF2B5EF4-FFF2-40B4-BE49-F238E27FC236}">
                <a16:creationId xmlns:a16="http://schemas.microsoft.com/office/drawing/2014/main" id="{55DC5DEA-E2C4-4E00-919F-DAFF3ED83A8C}"/>
              </a:ext>
            </a:extLst>
          </p:cNvPr>
          <p:cNvSpPr>
            <a:spLocks noGrp="1"/>
          </p:cNvSpPr>
          <p:nvPr>
            <p:ph type="title"/>
          </p:nvPr>
        </p:nvSpPr>
        <p:spPr/>
        <p:txBody>
          <a:bodyPr>
            <a:normAutofit fontScale="90000"/>
          </a:bodyPr>
          <a:lstStyle/>
          <a:p>
            <a:r>
              <a:rPr lang="en-US" dirty="0"/>
              <a:t>Cell Filtering</a:t>
            </a:r>
            <a:endParaRPr lang="en-CH" dirty="0"/>
          </a:p>
        </p:txBody>
      </p:sp>
      <p:sp>
        <p:nvSpPr>
          <p:cNvPr id="4" name="Date Placeholder 3">
            <a:extLst>
              <a:ext uri="{FF2B5EF4-FFF2-40B4-BE49-F238E27FC236}">
                <a16:creationId xmlns:a16="http://schemas.microsoft.com/office/drawing/2014/main" id="{B74ECB20-91D1-42FD-B259-4EEA530AA195}"/>
              </a:ext>
            </a:extLst>
          </p:cNvPr>
          <p:cNvSpPr>
            <a:spLocks noGrp="1"/>
          </p:cNvSpPr>
          <p:nvPr>
            <p:ph type="dt" sz="half" idx="14"/>
          </p:nvPr>
        </p:nvSpPr>
        <p:spPr/>
        <p:txBody>
          <a:bodyPr/>
          <a:lstStyle/>
          <a:p>
            <a:r>
              <a:rPr lang="fr-CH"/>
              <a:t>BIOENG-420  SINGLE-CELL BIOLOGY</a:t>
            </a:r>
            <a:endParaRPr lang="fr-FR" dirty="0"/>
          </a:p>
        </p:txBody>
      </p:sp>
      <p:sp>
        <p:nvSpPr>
          <p:cNvPr id="5" name="Footer Placeholder 4">
            <a:extLst>
              <a:ext uri="{FF2B5EF4-FFF2-40B4-BE49-F238E27FC236}">
                <a16:creationId xmlns:a16="http://schemas.microsoft.com/office/drawing/2014/main" id="{684DB167-41A4-43DA-8B91-5AE707CCCB94}"/>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4B56F3B0-F46C-4562-A29F-19BB33AEBF06}"/>
              </a:ext>
            </a:extLst>
          </p:cNvPr>
          <p:cNvSpPr>
            <a:spLocks noGrp="1"/>
          </p:cNvSpPr>
          <p:nvPr>
            <p:ph type="sldNum" sz="quarter" idx="16"/>
          </p:nvPr>
        </p:nvSpPr>
        <p:spPr/>
        <p:txBody>
          <a:bodyPr/>
          <a:lstStyle/>
          <a:p>
            <a:fld id="{E1E1CD7C-2161-7D43-862E-CE4C333CD873}" type="slidenum">
              <a:rPr lang="fr-FR" smtClean="0"/>
              <a:pPr/>
              <a:t>20</a:t>
            </a:fld>
            <a:endParaRPr lang="fr-FR" dirty="0"/>
          </a:p>
        </p:txBody>
      </p:sp>
      <p:pic>
        <p:nvPicPr>
          <p:cNvPr id="7" name="Picture 3" descr="Picture 3">
            <a:extLst>
              <a:ext uri="{FF2B5EF4-FFF2-40B4-BE49-F238E27FC236}">
                <a16:creationId xmlns:a16="http://schemas.microsoft.com/office/drawing/2014/main" id="{F9AD24D1-D01C-46FD-BAB6-1819EB613E08}"/>
              </a:ext>
            </a:extLst>
          </p:cNvPr>
          <p:cNvPicPr>
            <a:picLocks noChangeAspect="1"/>
          </p:cNvPicPr>
          <p:nvPr/>
        </p:nvPicPr>
        <p:blipFill>
          <a:blip r:embed="rId3"/>
          <a:stretch>
            <a:fillRect/>
          </a:stretch>
        </p:blipFill>
        <p:spPr>
          <a:xfrm>
            <a:off x="4868503" y="2054340"/>
            <a:ext cx="3902903" cy="1839694"/>
          </a:xfrm>
          <a:prstGeom prst="rect">
            <a:avLst/>
          </a:prstGeom>
          <a:ln w="12700">
            <a:miter lim="400000"/>
          </a:ln>
        </p:spPr>
      </p:pic>
      <p:pic>
        <p:nvPicPr>
          <p:cNvPr id="8" name="Picture 6" descr="Picture 6">
            <a:extLst>
              <a:ext uri="{FF2B5EF4-FFF2-40B4-BE49-F238E27FC236}">
                <a16:creationId xmlns:a16="http://schemas.microsoft.com/office/drawing/2014/main" id="{2CB9726B-AEE9-4B59-B2CC-A3F8118B1828}"/>
              </a:ext>
            </a:extLst>
          </p:cNvPr>
          <p:cNvPicPr>
            <a:picLocks noChangeAspect="1"/>
          </p:cNvPicPr>
          <p:nvPr/>
        </p:nvPicPr>
        <p:blipFill>
          <a:blip r:embed="rId4"/>
          <a:stretch>
            <a:fillRect/>
          </a:stretch>
        </p:blipFill>
        <p:spPr>
          <a:xfrm>
            <a:off x="506744" y="1934748"/>
            <a:ext cx="3902903" cy="2101528"/>
          </a:xfrm>
          <a:prstGeom prst="rect">
            <a:avLst/>
          </a:prstGeom>
          <a:ln w="12700">
            <a:miter lim="400000"/>
          </a:ln>
        </p:spPr>
      </p:pic>
      <p:sp>
        <p:nvSpPr>
          <p:cNvPr id="12" name="TextBox 11">
            <a:extLst>
              <a:ext uri="{FF2B5EF4-FFF2-40B4-BE49-F238E27FC236}">
                <a16:creationId xmlns:a16="http://schemas.microsoft.com/office/drawing/2014/main" id="{F2C818FF-0E01-475E-8CC5-C99DE6BFBA91}"/>
              </a:ext>
            </a:extLst>
          </p:cNvPr>
          <p:cNvSpPr txBox="1"/>
          <p:nvPr/>
        </p:nvSpPr>
        <p:spPr>
          <a:xfrm>
            <a:off x="1585705" y="4031546"/>
            <a:ext cx="1744980" cy="246221"/>
          </a:xfrm>
          <a:prstGeom prst="rect">
            <a:avLst/>
          </a:prstGeom>
          <a:noFill/>
        </p:spPr>
        <p:txBody>
          <a:bodyPr wrap="square">
            <a:spAutoFit/>
          </a:bodyPr>
          <a:lstStyle/>
          <a:p>
            <a:r>
              <a:rPr lang="en-US" sz="1000" b="1" dirty="0" err="1"/>
              <a:t>VlnPlot</a:t>
            </a:r>
            <a:r>
              <a:rPr lang="en-US" sz="1000" b="1" dirty="0"/>
              <a:t>() in Seurat</a:t>
            </a:r>
            <a:endParaRPr lang="en-CH" sz="1000" b="1" dirty="0"/>
          </a:p>
        </p:txBody>
      </p:sp>
      <p:sp>
        <p:nvSpPr>
          <p:cNvPr id="14" name="TextBox 13">
            <a:extLst>
              <a:ext uri="{FF2B5EF4-FFF2-40B4-BE49-F238E27FC236}">
                <a16:creationId xmlns:a16="http://schemas.microsoft.com/office/drawing/2014/main" id="{6C577566-329E-420E-94D2-A70B0C8F6E8D}"/>
              </a:ext>
            </a:extLst>
          </p:cNvPr>
          <p:cNvSpPr txBox="1"/>
          <p:nvPr/>
        </p:nvSpPr>
        <p:spPr>
          <a:xfrm>
            <a:off x="5699869" y="4031546"/>
            <a:ext cx="2240170" cy="246221"/>
          </a:xfrm>
          <a:prstGeom prst="rect">
            <a:avLst/>
          </a:prstGeom>
          <a:noFill/>
        </p:spPr>
        <p:txBody>
          <a:bodyPr wrap="square">
            <a:spAutoFit/>
          </a:bodyPr>
          <a:lstStyle/>
          <a:p>
            <a:r>
              <a:rPr lang="en-US" sz="1000" b="1" dirty="0" err="1"/>
              <a:t>FeatureScatter</a:t>
            </a:r>
            <a:r>
              <a:rPr lang="en-US" sz="1000" b="1" dirty="0"/>
              <a:t>() in Seurat</a:t>
            </a:r>
            <a:endParaRPr lang="en-CH" sz="1000" b="1" dirty="0"/>
          </a:p>
        </p:txBody>
      </p:sp>
    </p:spTree>
    <p:extLst>
      <p:ext uri="{BB962C8B-B14F-4D97-AF65-F5344CB8AC3E}">
        <p14:creationId xmlns:p14="http://schemas.microsoft.com/office/powerpoint/2010/main" val="20734349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7E3F741-FC7E-4D63-A066-9DDEF4BBB089}"/>
              </a:ext>
            </a:extLst>
          </p:cNvPr>
          <p:cNvSpPr>
            <a:spLocks noGrp="1"/>
          </p:cNvSpPr>
          <p:nvPr>
            <p:ph idx="1"/>
          </p:nvPr>
        </p:nvSpPr>
        <p:spPr>
          <a:xfrm>
            <a:off x="904874" y="781970"/>
            <a:ext cx="7853772" cy="4361530"/>
          </a:xfrm>
        </p:spPr>
        <p:txBody>
          <a:bodyPr>
            <a:normAutofit fontScale="85000" lnSpcReduction="10000"/>
          </a:bodyPr>
          <a:lstStyle/>
          <a:p>
            <a:r>
              <a:rPr lang="en-US" dirty="0"/>
              <a:t>Expression values typically need to be normalized to make samples comparable.</a:t>
            </a:r>
          </a:p>
          <a:p>
            <a:r>
              <a:rPr lang="en-US" dirty="0"/>
              <a:t>Why?</a:t>
            </a:r>
          </a:p>
          <a:p>
            <a:pPr lvl="1"/>
            <a:r>
              <a:rPr lang="en-US" dirty="0"/>
              <a:t>Mainly to remove sequencing depth bias (total read count per cell)</a:t>
            </a:r>
          </a:p>
          <a:p>
            <a:pPr lvl="1"/>
            <a:r>
              <a:rPr lang="en-US" dirty="0"/>
              <a:t>Gene length bias (if using a full transcript protocol instead of 3’ based protocol)</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endParaRPr lang="en-US" dirty="0"/>
          </a:p>
          <a:p>
            <a:r>
              <a:rPr lang="en-US" dirty="0"/>
              <a:t>Which normalization to use?</a:t>
            </a:r>
          </a:p>
          <a:p>
            <a:pPr lvl="1"/>
            <a:r>
              <a:rPr lang="en-US" dirty="0"/>
              <a:t>Usually, pipelines use a simple Count Per Million (CPM) normalization (or with different scaling factors (1E6 for CPM, sometimes 1E4)</a:t>
            </a:r>
          </a:p>
          <a:p>
            <a:pPr lvl="1"/>
            <a:r>
              <a:rPr lang="en-US" dirty="0"/>
              <a:t>Then, the data is </a:t>
            </a:r>
            <a:r>
              <a:rPr lang="en-US" sz="1500" dirty="0">
                <a:latin typeface="Courier New" panose="02070309020205020404" pitchFamily="49" charset="0"/>
                <a:cs typeface="Courier New" panose="02070309020205020404" pitchFamily="49" charset="0"/>
              </a:rPr>
              <a:t>log</a:t>
            </a:r>
            <a:r>
              <a:rPr lang="en-US" sz="1500" baseline="-25000" dirty="0">
                <a:latin typeface="Courier New" panose="02070309020205020404" pitchFamily="49" charset="0"/>
                <a:cs typeface="Courier New" panose="02070309020205020404" pitchFamily="49" charset="0"/>
              </a:rPr>
              <a:t>2</a:t>
            </a:r>
            <a:r>
              <a:rPr lang="en-US" sz="1500" dirty="0">
                <a:latin typeface="Courier New" panose="02070309020205020404" pitchFamily="49" charset="0"/>
                <a:cs typeface="Courier New" panose="02070309020205020404" pitchFamily="49" charset="0"/>
              </a:rPr>
              <a:t>(1 + x)</a:t>
            </a:r>
            <a:r>
              <a:rPr lang="en-US" dirty="0"/>
              <a:t>transformed (or log / log</a:t>
            </a:r>
            <a:r>
              <a:rPr lang="en-US" baseline="-25000" dirty="0"/>
              <a:t>10</a:t>
            </a:r>
            <a:r>
              <a:rPr lang="en-US" dirty="0"/>
              <a:t>) depending on the pipeline)</a:t>
            </a:r>
          </a:p>
          <a:p>
            <a:endParaRPr lang="en-CH" dirty="0"/>
          </a:p>
        </p:txBody>
      </p:sp>
      <p:sp>
        <p:nvSpPr>
          <p:cNvPr id="3" name="Title 2">
            <a:extLst>
              <a:ext uri="{FF2B5EF4-FFF2-40B4-BE49-F238E27FC236}">
                <a16:creationId xmlns:a16="http://schemas.microsoft.com/office/drawing/2014/main" id="{BC164F5A-DCAE-4D40-90A3-B62C43D2D20E}"/>
              </a:ext>
            </a:extLst>
          </p:cNvPr>
          <p:cNvSpPr>
            <a:spLocks noGrp="1"/>
          </p:cNvSpPr>
          <p:nvPr>
            <p:ph type="title"/>
          </p:nvPr>
        </p:nvSpPr>
        <p:spPr/>
        <p:txBody>
          <a:bodyPr>
            <a:normAutofit fontScale="90000"/>
          </a:bodyPr>
          <a:lstStyle/>
          <a:p>
            <a:r>
              <a:rPr lang="en-US" dirty="0"/>
              <a:t>Normalization</a:t>
            </a:r>
            <a:endParaRPr lang="en-CH" dirty="0"/>
          </a:p>
        </p:txBody>
      </p:sp>
      <p:sp>
        <p:nvSpPr>
          <p:cNvPr id="4" name="Date Placeholder 3">
            <a:extLst>
              <a:ext uri="{FF2B5EF4-FFF2-40B4-BE49-F238E27FC236}">
                <a16:creationId xmlns:a16="http://schemas.microsoft.com/office/drawing/2014/main" id="{2BBCB677-49AE-46A7-B21A-9A2E0FC53E30}"/>
              </a:ext>
            </a:extLst>
          </p:cNvPr>
          <p:cNvSpPr>
            <a:spLocks noGrp="1"/>
          </p:cNvSpPr>
          <p:nvPr>
            <p:ph type="dt" sz="half" idx="14"/>
          </p:nvPr>
        </p:nvSpPr>
        <p:spPr/>
        <p:txBody>
          <a:bodyPr/>
          <a:lstStyle/>
          <a:p>
            <a:r>
              <a:rPr lang="fr-CH"/>
              <a:t>BIOENG-420  SINGLE-CELL BIOLOGY</a:t>
            </a:r>
            <a:endParaRPr lang="fr-FR" dirty="0"/>
          </a:p>
        </p:txBody>
      </p:sp>
      <p:sp>
        <p:nvSpPr>
          <p:cNvPr id="5" name="Footer Placeholder 4">
            <a:extLst>
              <a:ext uri="{FF2B5EF4-FFF2-40B4-BE49-F238E27FC236}">
                <a16:creationId xmlns:a16="http://schemas.microsoft.com/office/drawing/2014/main" id="{2ED52C3C-37BF-4E8F-BEF1-8EEDC41FC218}"/>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48E924A8-F76D-40DC-A071-DCF84EC14358}"/>
              </a:ext>
            </a:extLst>
          </p:cNvPr>
          <p:cNvSpPr>
            <a:spLocks noGrp="1"/>
          </p:cNvSpPr>
          <p:nvPr>
            <p:ph type="sldNum" sz="quarter" idx="16"/>
          </p:nvPr>
        </p:nvSpPr>
        <p:spPr/>
        <p:txBody>
          <a:bodyPr/>
          <a:lstStyle/>
          <a:p>
            <a:fld id="{E1E1CD7C-2161-7D43-862E-CE4C333CD873}" type="slidenum">
              <a:rPr lang="fr-FR" smtClean="0"/>
              <a:pPr/>
              <a:t>21</a:t>
            </a:fld>
            <a:endParaRPr lang="fr-FR" dirty="0"/>
          </a:p>
        </p:txBody>
      </p:sp>
      <p:pic>
        <p:nvPicPr>
          <p:cNvPr id="1026" name="Picture 2" descr="Count normalization with DESeq2 | Introduction to DGE - ARCHIVED">
            <a:extLst>
              <a:ext uri="{FF2B5EF4-FFF2-40B4-BE49-F238E27FC236}">
                <a16:creationId xmlns:a16="http://schemas.microsoft.com/office/drawing/2014/main" id="{90924180-CB61-2228-E916-D4E16DBC9D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2604" y="1957536"/>
            <a:ext cx="3683178" cy="194453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3A07A01-BC29-51DB-9FE5-5D3CEF32F14D}"/>
              </a:ext>
            </a:extLst>
          </p:cNvPr>
          <p:cNvSpPr txBox="1"/>
          <p:nvPr/>
        </p:nvSpPr>
        <p:spPr>
          <a:xfrm>
            <a:off x="6102047" y="2673948"/>
            <a:ext cx="2356153" cy="715581"/>
          </a:xfrm>
          <a:prstGeom prst="rect">
            <a:avLst/>
          </a:prstGeom>
          <a:noFill/>
        </p:spPr>
        <p:txBody>
          <a:bodyPr wrap="square" rtlCol="0">
            <a:spAutoFit/>
          </a:bodyPr>
          <a:lstStyle/>
          <a:p>
            <a:r>
              <a:rPr lang="fr-FR" b="1" dirty="0" err="1"/>
              <a:t>Sequencing</a:t>
            </a:r>
            <a:r>
              <a:rPr lang="fr-FR" b="1" dirty="0"/>
              <a:t> </a:t>
            </a:r>
            <a:r>
              <a:rPr lang="fr-FR" b="1" dirty="0" err="1"/>
              <a:t>depth</a:t>
            </a:r>
            <a:r>
              <a:rPr lang="fr-FR" b="1" dirty="0"/>
              <a:t> </a:t>
            </a:r>
            <a:r>
              <a:rPr lang="fr-FR" b="1" dirty="0" err="1"/>
              <a:t>bias</a:t>
            </a:r>
            <a:r>
              <a:rPr lang="fr-FR" b="1" dirty="0"/>
              <a:t>: </a:t>
            </a:r>
            <a:r>
              <a:rPr lang="fr-FR" dirty="0"/>
              <a:t>Gene</a:t>
            </a:r>
            <a:r>
              <a:rPr lang="fr-FR" b="1" dirty="0"/>
              <a:t> </a:t>
            </a:r>
            <a:r>
              <a:rPr lang="fr-FR" dirty="0"/>
              <a:t>Y </a:t>
            </a:r>
            <a:r>
              <a:rPr lang="fr-FR" dirty="0" err="1"/>
              <a:t>is</a:t>
            </a:r>
            <a:r>
              <a:rPr lang="fr-FR" dirty="0"/>
              <a:t> more </a:t>
            </a:r>
            <a:r>
              <a:rPr lang="fr-FR" dirty="0" err="1"/>
              <a:t>expressed</a:t>
            </a:r>
            <a:r>
              <a:rPr lang="fr-FR" dirty="0"/>
              <a:t> in </a:t>
            </a:r>
            <a:r>
              <a:rPr lang="fr-FR" dirty="0" err="1"/>
              <a:t>Cell</a:t>
            </a:r>
            <a:r>
              <a:rPr lang="fr-FR" dirty="0"/>
              <a:t> A </a:t>
            </a:r>
            <a:r>
              <a:rPr lang="fr-FR" dirty="0" err="1"/>
              <a:t>than</a:t>
            </a:r>
            <a:r>
              <a:rPr lang="fr-FR" dirty="0"/>
              <a:t> B?</a:t>
            </a:r>
            <a:endParaRPr lang="LID4096" dirty="0"/>
          </a:p>
        </p:txBody>
      </p:sp>
    </p:spTree>
    <p:extLst>
      <p:ext uri="{BB962C8B-B14F-4D97-AF65-F5344CB8AC3E}">
        <p14:creationId xmlns:p14="http://schemas.microsoft.com/office/powerpoint/2010/main" val="4219607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4" end="1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5" end="1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6E56BD3-675A-4867-9A58-208C7347D22B}"/>
              </a:ext>
            </a:extLst>
          </p:cNvPr>
          <p:cNvSpPr>
            <a:spLocks noGrp="1"/>
          </p:cNvSpPr>
          <p:nvPr>
            <p:ph idx="1"/>
          </p:nvPr>
        </p:nvSpPr>
        <p:spPr/>
        <p:txBody>
          <a:bodyPr/>
          <a:lstStyle/>
          <a:p>
            <a:r>
              <a:rPr lang="en-US" dirty="0"/>
              <a:t>Identification of highly variable genes exhibiting high cell-to-cell variation in the dataset</a:t>
            </a:r>
          </a:p>
          <a:p>
            <a:pPr lvl="1"/>
            <a:r>
              <a:rPr lang="en-US" sz="1400" dirty="0"/>
              <a:t>Focusing on these genes in downstream analysis helps to highlight biological signal in single-cell datasets</a:t>
            </a:r>
            <a:endParaRPr lang="en-CH" dirty="0"/>
          </a:p>
        </p:txBody>
      </p:sp>
      <p:sp>
        <p:nvSpPr>
          <p:cNvPr id="3" name="Title 2">
            <a:extLst>
              <a:ext uri="{FF2B5EF4-FFF2-40B4-BE49-F238E27FC236}">
                <a16:creationId xmlns:a16="http://schemas.microsoft.com/office/drawing/2014/main" id="{4E26558D-9103-4A37-9F11-CE2724521FF5}"/>
              </a:ext>
            </a:extLst>
          </p:cNvPr>
          <p:cNvSpPr>
            <a:spLocks noGrp="1"/>
          </p:cNvSpPr>
          <p:nvPr>
            <p:ph type="title"/>
          </p:nvPr>
        </p:nvSpPr>
        <p:spPr/>
        <p:txBody>
          <a:bodyPr>
            <a:normAutofit fontScale="90000"/>
          </a:bodyPr>
          <a:lstStyle/>
          <a:p>
            <a:r>
              <a:rPr lang="en-US" dirty="0"/>
              <a:t>Highly Variable Genes</a:t>
            </a:r>
            <a:endParaRPr lang="en-CH" dirty="0"/>
          </a:p>
        </p:txBody>
      </p:sp>
      <p:sp>
        <p:nvSpPr>
          <p:cNvPr id="4" name="Date Placeholder 3">
            <a:extLst>
              <a:ext uri="{FF2B5EF4-FFF2-40B4-BE49-F238E27FC236}">
                <a16:creationId xmlns:a16="http://schemas.microsoft.com/office/drawing/2014/main" id="{8BD293B0-728D-49BA-8C91-29C78AB9A17B}"/>
              </a:ext>
            </a:extLst>
          </p:cNvPr>
          <p:cNvSpPr>
            <a:spLocks noGrp="1"/>
          </p:cNvSpPr>
          <p:nvPr>
            <p:ph type="dt" sz="half" idx="14"/>
          </p:nvPr>
        </p:nvSpPr>
        <p:spPr/>
        <p:txBody>
          <a:bodyPr/>
          <a:lstStyle/>
          <a:p>
            <a:r>
              <a:rPr lang="fr-CH" dirty="0"/>
              <a:t>BIOENG-420  SINGLE-CELL BIOLOGY</a:t>
            </a:r>
            <a:endParaRPr lang="fr-FR" dirty="0"/>
          </a:p>
        </p:txBody>
      </p:sp>
      <p:sp>
        <p:nvSpPr>
          <p:cNvPr id="5" name="Footer Placeholder 4">
            <a:extLst>
              <a:ext uri="{FF2B5EF4-FFF2-40B4-BE49-F238E27FC236}">
                <a16:creationId xmlns:a16="http://schemas.microsoft.com/office/drawing/2014/main" id="{F06FC1C9-AF6C-4330-BA20-CAAD0A45D046}"/>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DA6108A3-7595-4CF9-B851-5B677EB8FA2A}"/>
              </a:ext>
            </a:extLst>
          </p:cNvPr>
          <p:cNvSpPr>
            <a:spLocks noGrp="1"/>
          </p:cNvSpPr>
          <p:nvPr>
            <p:ph type="sldNum" sz="quarter" idx="16"/>
          </p:nvPr>
        </p:nvSpPr>
        <p:spPr/>
        <p:txBody>
          <a:bodyPr/>
          <a:lstStyle/>
          <a:p>
            <a:fld id="{E1E1CD7C-2161-7D43-862E-CE4C333CD873}" type="slidenum">
              <a:rPr lang="fr-FR" smtClean="0"/>
              <a:pPr/>
              <a:t>22</a:t>
            </a:fld>
            <a:endParaRPr lang="fr-FR" dirty="0"/>
          </a:p>
        </p:txBody>
      </p:sp>
      <p:pic>
        <p:nvPicPr>
          <p:cNvPr id="7" name="Screenshot 2022-02-28 at 13.13.34.png" descr="Screenshot 2022-02-28 at 13.13.34.png">
            <a:extLst>
              <a:ext uri="{FF2B5EF4-FFF2-40B4-BE49-F238E27FC236}">
                <a16:creationId xmlns:a16="http://schemas.microsoft.com/office/drawing/2014/main" id="{C73D1C65-3330-497E-B900-1021896ECCF0}"/>
              </a:ext>
            </a:extLst>
          </p:cNvPr>
          <p:cNvPicPr>
            <a:picLocks noChangeAspect="1"/>
          </p:cNvPicPr>
          <p:nvPr/>
        </p:nvPicPr>
        <p:blipFill>
          <a:blip r:embed="rId2"/>
          <a:srcRect t="5776" b="5776"/>
          <a:stretch>
            <a:fillRect/>
          </a:stretch>
        </p:blipFill>
        <p:spPr>
          <a:xfrm>
            <a:off x="1815376" y="2035175"/>
            <a:ext cx="5837952" cy="2599903"/>
          </a:xfrm>
          <a:prstGeom prst="rect">
            <a:avLst/>
          </a:prstGeom>
          <a:ln w="12700">
            <a:miter lim="400000"/>
          </a:ln>
        </p:spPr>
      </p:pic>
      <p:sp>
        <p:nvSpPr>
          <p:cNvPr id="9" name="TextBox 8">
            <a:hlinkClick r:id="rId3"/>
            <a:extLst>
              <a:ext uri="{FF2B5EF4-FFF2-40B4-BE49-F238E27FC236}">
                <a16:creationId xmlns:a16="http://schemas.microsoft.com/office/drawing/2014/main" id="{828D35E7-26E5-48CE-9154-A14BE31BBE7D}"/>
              </a:ext>
            </a:extLst>
          </p:cNvPr>
          <p:cNvSpPr txBox="1"/>
          <p:nvPr/>
        </p:nvSpPr>
        <p:spPr>
          <a:xfrm>
            <a:off x="5877352" y="4912676"/>
            <a:ext cx="4575810" cy="246221"/>
          </a:xfrm>
          <a:prstGeom prst="rect">
            <a:avLst/>
          </a:prstGeom>
          <a:noFill/>
        </p:spPr>
        <p:txBody>
          <a:bodyPr wrap="square">
            <a:spAutoFit/>
          </a:bodyPr>
          <a:lstStyle/>
          <a:p>
            <a:r>
              <a:rPr lang="en-CH" sz="1000" dirty="0"/>
              <a:t>https://satijalab.org/seurat/articles/pbmc3k_tutorial.html</a:t>
            </a:r>
          </a:p>
        </p:txBody>
      </p:sp>
    </p:spTree>
    <p:extLst>
      <p:ext uri="{BB962C8B-B14F-4D97-AF65-F5344CB8AC3E}">
        <p14:creationId xmlns:p14="http://schemas.microsoft.com/office/powerpoint/2010/main" val="29441320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5BD94796-0C6D-49DC-9EAA-D59527DEC140}"/>
              </a:ext>
            </a:extLst>
          </p:cNvPr>
          <p:cNvPicPr>
            <a:picLocks noChangeAspect="1"/>
          </p:cNvPicPr>
          <p:nvPr/>
        </p:nvPicPr>
        <p:blipFill>
          <a:blip r:embed="rId2"/>
          <a:stretch>
            <a:fillRect/>
          </a:stretch>
        </p:blipFill>
        <p:spPr>
          <a:xfrm>
            <a:off x="4734352" y="1908766"/>
            <a:ext cx="3969504" cy="2263389"/>
          </a:xfrm>
          <a:prstGeom prst="rect">
            <a:avLst/>
          </a:prstGeom>
        </p:spPr>
      </p:pic>
      <p:sp>
        <p:nvSpPr>
          <p:cNvPr id="2" name="Content Placeholder 1">
            <a:extLst>
              <a:ext uri="{FF2B5EF4-FFF2-40B4-BE49-F238E27FC236}">
                <a16:creationId xmlns:a16="http://schemas.microsoft.com/office/drawing/2014/main" id="{C1436032-5FD3-4A22-A63D-1DD8D1152122}"/>
              </a:ext>
            </a:extLst>
          </p:cNvPr>
          <p:cNvSpPr>
            <a:spLocks noGrp="1"/>
          </p:cNvSpPr>
          <p:nvPr>
            <p:ph idx="1"/>
          </p:nvPr>
        </p:nvSpPr>
        <p:spPr/>
        <p:txBody>
          <a:bodyPr/>
          <a:lstStyle/>
          <a:p>
            <a:r>
              <a:rPr lang="en-US" b="1" dirty="0"/>
              <a:t>Goal: </a:t>
            </a:r>
            <a:r>
              <a:rPr lang="en-US" dirty="0"/>
              <a:t>Find two axis (data projections) that maintain relations between cells as best as possible</a:t>
            </a:r>
          </a:p>
          <a:p>
            <a:pPr lvl="1"/>
            <a:r>
              <a:rPr lang="en-US" dirty="0"/>
              <a:t>In </a:t>
            </a:r>
            <a:r>
              <a:rPr lang="en-US" dirty="0" err="1"/>
              <a:t>scRNA</a:t>
            </a:r>
            <a:r>
              <a:rPr lang="en-US" dirty="0"/>
              <a:t>-seq, it is used to group cells by transcriptomic similarity, and display them in a two-dimensional space</a:t>
            </a:r>
            <a:endParaRPr lang="en-CH" dirty="0"/>
          </a:p>
        </p:txBody>
      </p:sp>
      <p:sp>
        <p:nvSpPr>
          <p:cNvPr id="3" name="Title 2">
            <a:extLst>
              <a:ext uri="{FF2B5EF4-FFF2-40B4-BE49-F238E27FC236}">
                <a16:creationId xmlns:a16="http://schemas.microsoft.com/office/drawing/2014/main" id="{B2A4C7E0-93E8-4B72-B309-E0631E4619AD}"/>
              </a:ext>
            </a:extLst>
          </p:cNvPr>
          <p:cNvSpPr>
            <a:spLocks noGrp="1"/>
          </p:cNvSpPr>
          <p:nvPr>
            <p:ph type="title"/>
          </p:nvPr>
        </p:nvSpPr>
        <p:spPr/>
        <p:txBody>
          <a:bodyPr>
            <a:normAutofit fontScale="90000"/>
          </a:bodyPr>
          <a:lstStyle/>
          <a:p>
            <a:r>
              <a:rPr lang="en-US" dirty="0"/>
              <a:t>Dimensionality reduction</a:t>
            </a:r>
            <a:endParaRPr lang="en-CH" dirty="0"/>
          </a:p>
        </p:txBody>
      </p:sp>
      <p:sp>
        <p:nvSpPr>
          <p:cNvPr id="4" name="Date Placeholder 3">
            <a:extLst>
              <a:ext uri="{FF2B5EF4-FFF2-40B4-BE49-F238E27FC236}">
                <a16:creationId xmlns:a16="http://schemas.microsoft.com/office/drawing/2014/main" id="{B7E17E7C-2C02-4A9B-999A-482C1C035466}"/>
              </a:ext>
            </a:extLst>
          </p:cNvPr>
          <p:cNvSpPr>
            <a:spLocks noGrp="1"/>
          </p:cNvSpPr>
          <p:nvPr>
            <p:ph type="dt" sz="half" idx="14"/>
          </p:nvPr>
        </p:nvSpPr>
        <p:spPr/>
        <p:txBody>
          <a:bodyPr/>
          <a:lstStyle/>
          <a:p>
            <a:r>
              <a:rPr lang="fr-CH" dirty="0"/>
              <a:t>BIOENG-420  SINGLE-CELL BIOLOGY</a:t>
            </a:r>
            <a:endParaRPr lang="fr-FR" dirty="0"/>
          </a:p>
        </p:txBody>
      </p:sp>
      <p:sp>
        <p:nvSpPr>
          <p:cNvPr id="5" name="Footer Placeholder 4">
            <a:extLst>
              <a:ext uri="{FF2B5EF4-FFF2-40B4-BE49-F238E27FC236}">
                <a16:creationId xmlns:a16="http://schemas.microsoft.com/office/drawing/2014/main" id="{0C6FC510-6E1A-4336-AA4B-B0123572C37F}"/>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9C15A08E-DC43-4214-9F19-B33E1F022D7C}"/>
              </a:ext>
            </a:extLst>
          </p:cNvPr>
          <p:cNvSpPr>
            <a:spLocks noGrp="1"/>
          </p:cNvSpPr>
          <p:nvPr>
            <p:ph type="sldNum" sz="quarter" idx="16"/>
          </p:nvPr>
        </p:nvSpPr>
        <p:spPr/>
        <p:txBody>
          <a:bodyPr/>
          <a:lstStyle/>
          <a:p>
            <a:fld id="{E1E1CD7C-2161-7D43-862E-CE4C333CD873}" type="slidenum">
              <a:rPr lang="fr-FR" smtClean="0"/>
              <a:pPr/>
              <a:t>23</a:t>
            </a:fld>
            <a:endParaRPr lang="fr-FR" dirty="0"/>
          </a:p>
        </p:txBody>
      </p:sp>
      <p:sp>
        <p:nvSpPr>
          <p:cNvPr id="9" name="Straight Arrow Connector 18">
            <a:extLst>
              <a:ext uri="{FF2B5EF4-FFF2-40B4-BE49-F238E27FC236}">
                <a16:creationId xmlns:a16="http://schemas.microsoft.com/office/drawing/2014/main" id="{71F7C191-7681-49FC-8E61-B775BBDA95C7}"/>
              </a:ext>
            </a:extLst>
          </p:cNvPr>
          <p:cNvSpPr/>
          <p:nvPr/>
        </p:nvSpPr>
        <p:spPr>
          <a:xfrm>
            <a:off x="3329586" y="4584701"/>
            <a:ext cx="2290201" cy="0"/>
          </a:xfrm>
          <a:prstGeom prst="line">
            <a:avLst/>
          </a:prstGeom>
          <a:ln w="57150">
            <a:solidFill>
              <a:srgbClr val="000000"/>
            </a:solidFill>
            <a:miter/>
            <a:tailEnd type="triangle"/>
          </a:ln>
        </p:spPr>
        <p:txBody>
          <a:bodyPr lIns="45719" rIns="45719"/>
          <a:lstStyle/>
          <a:p>
            <a:pPr algn="l" defTabSz="914400">
              <a:defRPr sz="1800">
                <a:latin typeface="Calibri"/>
                <a:ea typeface="Calibri"/>
                <a:cs typeface="Calibri"/>
                <a:sym typeface="Calibri"/>
              </a:defRPr>
            </a:pPr>
            <a:endParaRPr/>
          </a:p>
        </p:txBody>
      </p:sp>
      <p:pic>
        <p:nvPicPr>
          <p:cNvPr id="11" name="Picture 2" descr="Picture 2">
            <a:extLst>
              <a:ext uri="{FF2B5EF4-FFF2-40B4-BE49-F238E27FC236}">
                <a16:creationId xmlns:a16="http://schemas.microsoft.com/office/drawing/2014/main" id="{AF33356D-B69D-48D8-814B-EBD82714C6E8}"/>
              </a:ext>
            </a:extLst>
          </p:cNvPr>
          <p:cNvPicPr>
            <a:picLocks noChangeAspect="1"/>
          </p:cNvPicPr>
          <p:nvPr/>
        </p:nvPicPr>
        <p:blipFill>
          <a:blip r:embed="rId3"/>
          <a:stretch>
            <a:fillRect/>
          </a:stretch>
        </p:blipFill>
        <p:spPr>
          <a:xfrm>
            <a:off x="1302142" y="4098668"/>
            <a:ext cx="621248" cy="675507"/>
          </a:xfrm>
          <a:prstGeom prst="rect">
            <a:avLst/>
          </a:prstGeom>
          <a:ln w="12700">
            <a:miter lim="400000"/>
          </a:ln>
        </p:spPr>
      </p:pic>
      <p:pic>
        <p:nvPicPr>
          <p:cNvPr id="12" name="Picture 4" descr="Picture 4">
            <a:extLst>
              <a:ext uri="{FF2B5EF4-FFF2-40B4-BE49-F238E27FC236}">
                <a16:creationId xmlns:a16="http://schemas.microsoft.com/office/drawing/2014/main" id="{7169DC03-268B-43BD-965C-8EA090888CC8}"/>
              </a:ext>
            </a:extLst>
          </p:cNvPr>
          <p:cNvPicPr>
            <a:picLocks noChangeAspect="1"/>
          </p:cNvPicPr>
          <p:nvPr/>
        </p:nvPicPr>
        <p:blipFill>
          <a:blip r:embed="rId4"/>
          <a:stretch>
            <a:fillRect/>
          </a:stretch>
        </p:blipFill>
        <p:spPr>
          <a:xfrm>
            <a:off x="7197424" y="4067134"/>
            <a:ext cx="878293" cy="705770"/>
          </a:xfrm>
          <a:prstGeom prst="rect">
            <a:avLst/>
          </a:prstGeom>
          <a:ln w="12700">
            <a:miter lim="400000"/>
          </a:ln>
        </p:spPr>
      </p:pic>
      <p:graphicFrame>
        <p:nvGraphicFramePr>
          <p:cNvPr id="14" name="Table">
            <a:extLst>
              <a:ext uri="{FF2B5EF4-FFF2-40B4-BE49-F238E27FC236}">
                <a16:creationId xmlns:a16="http://schemas.microsoft.com/office/drawing/2014/main" id="{19B74AF4-D32C-4A37-9E0A-69AC0E229D50}"/>
              </a:ext>
            </a:extLst>
          </p:cNvPr>
          <p:cNvGraphicFramePr/>
          <p:nvPr/>
        </p:nvGraphicFramePr>
        <p:xfrm>
          <a:off x="904875" y="2170163"/>
          <a:ext cx="2485284" cy="1270000"/>
        </p:xfrm>
        <a:graphic>
          <a:graphicData uri="http://schemas.openxmlformats.org/drawingml/2006/table">
            <a:tbl>
              <a:tblPr/>
              <a:tblGrid>
                <a:gridCol w="621321">
                  <a:extLst>
                    <a:ext uri="{9D8B030D-6E8A-4147-A177-3AD203B41FA5}">
                      <a16:colId xmlns:a16="http://schemas.microsoft.com/office/drawing/2014/main" val="20000"/>
                    </a:ext>
                  </a:extLst>
                </a:gridCol>
                <a:gridCol w="621321">
                  <a:extLst>
                    <a:ext uri="{9D8B030D-6E8A-4147-A177-3AD203B41FA5}">
                      <a16:colId xmlns:a16="http://schemas.microsoft.com/office/drawing/2014/main" val="20001"/>
                    </a:ext>
                  </a:extLst>
                </a:gridCol>
                <a:gridCol w="621321">
                  <a:extLst>
                    <a:ext uri="{9D8B030D-6E8A-4147-A177-3AD203B41FA5}">
                      <a16:colId xmlns:a16="http://schemas.microsoft.com/office/drawing/2014/main" val="20002"/>
                    </a:ext>
                  </a:extLst>
                </a:gridCol>
                <a:gridCol w="621321">
                  <a:extLst>
                    <a:ext uri="{9D8B030D-6E8A-4147-A177-3AD203B41FA5}">
                      <a16:colId xmlns:a16="http://schemas.microsoft.com/office/drawing/2014/main" val="20003"/>
                    </a:ext>
                  </a:extLst>
                </a:gridCol>
              </a:tblGrid>
              <a:tr h="207950">
                <a:tc>
                  <a:txBody>
                    <a:bodyPr/>
                    <a:lstStyle/>
                    <a:p>
                      <a:pPr defTabSz="914400">
                        <a:defRPr sz="2500">
                          <a:sym typeface="Helvetica"/>
                        </a:defRPr>
                      </a:pPr>
                      <a:endParaRPr sz="1000"/>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D5D5D5"/>
                    </a:solidFill>
                  </a:tcPr>
                </a:tc>
                <a:tc>
                  <a:txBody>
                    <a:bodyPr/>
                    <a:lstStyle/>
                    <a:p>
                      <a:pPr defTabSz="914400">
                        <a:defRPr sz="1800"/>
                      </a:pPr>
                      <a:r>
                        <a:rPr sz="1000" dirty="0">
                          <a:sym typeface="Helvetica"/>
                        </a:rPr>
                        <a:t>Cell 1</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D5D5D5"/>
                    </a:solidFill>
                  </a:tcPr>
                </a:tc>
                <a:tc>
                  <a:txBody>
                    <a:bodyPr/>
                    <a:lstStyle/>
                    <a:p>
                      <a:pPr defTabSz="914400">
                        <a:defRPr sz="1800"/>
                      </a:pPr>
                      <a:r>
                        <a:rPr sz="1000">
                          <a:sym typeface="Helvetica"/>
                        </a:rPr>
                        <a:t>Cell 2</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D5D5D5"/>
                    </a:solidFill>
                  </a:tcPr>
                </a:tc>
                <a:tc>
                  <a:txBody>
                    <a:bodyPr/>
                    <a:lstStyle/>
                    <a:p>
                      <a:pPr defTabSz="914400">
                        <a:defRPr sz="1800"/>
                      </a:pPr>
                      <a:r>
                        <a:rPr sz="1000">
                          <a:sym typeface="Helvetica"/>
                        </a:rPr>
                        <a:t>…</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D5D5D5"/>
                    </a:solidFill>
                  </a:tcPr>
                </a:tc>
                <a:extLst>
                  <a:ext uri="{0D108BD9-81ED-4DB2-BD59-A6C34878D82A}">
                    <a16:rowId xmlns:a16="http://schemas.microsoft.com/office/drawing/2014/main" val="10000"/>
                  </a:ext>
                </a:extLst>
              </a:tr>
              <a:tr h="237799">
                <a:tc>
                  <a:txBody>
                    <a:bodyPr/>
                    <a:lstStyle/>
                    <a:p>
                      <a:pPr defTabSz="914400">
                        <a:defRPr sz="1800"/>
                      </a:pPr>
                      <a:r>
                        <a:rPr sz="1000">
                          <a:sym typeface="Helvetica"/>
                        </a:rPr>
                        <a:t>Gene 1</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D5D5D5"/>
                    </a:solidFill>
                  </a:tcPr>
                </a:tc>
                <a:tc>
                  <a:txBody>
                    <a:bodyPr/>
                    <a:lstStyle/>
                    <a:p>
                      <a:pPr defTabSz="914400">
                        <a:defRPr sz="1800"/>
                      </a:pPr>
                      <a:r>
                        <a:rPr sz="1000">
                          <a:sym typeface="Helvetica"/>
                        </a:rPr>
                        <a:t>25</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pPr>
                      <a:r>
                        <a:rPr sz="1000">
                          <a:sym typeface="Helvetica"/>
                        </a:rPr>
                        <a:t>918</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pPr>
                      <a:r>
                        <a:rPr sz="1000">
                          <a:sym typeface="Helvetica"/>
                        </a:rPr>
                        <a:t>…</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1"/>
                  </a:ext>
                </a:extLst>
              </a:tr>
              <a:tr h="237799">
                <a:tc>
                  <a:txBody>
                    <a:bodyPr/>
                    <a:lstStyle/>
                    <a:p>
                      <a:pPr defTabSz="914400">
                        <a:defRPr sz="1800"/>
                      </a:pPr>
                      <a:r>
                        <a:rPr sz="1000">
                          <a:sym typeface="Helvetica"/>
                        </a:rPr>
                        <a:t>Gene 2</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D5D5D5"/>
                    </a:solidFill>
                  </a:tcPr>
                </a:tc>
                <a:tc>
                  <a:txBody>
                    <a:bodyPr/>
                    <a:lstStyle/>
                    <a:p>
                      <a:pPr defTabSz="914400">
                        <a:defRPr sz="1800"/>
                      </a:pPr>
                      <a:r>
                        <a:rPr sz="1000">
                          <a:sym typeface="Helvetica"/>
                        </a:rPr>
                        <a:t>0</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pPr>
                      <a:r>
                        <a:rPr sz="1000">
                          <a:sym typeface="Helvetica"/>
                        </a:rPr>
                        <a:t>456</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pPr>
                      <a:r>
                        <a:rPr sz="1000">
                          <a:sym typeface="Helvetica"/>
                        </a:rPr>
                        <a:t>…</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2"/>
                  </a:ext>
                </a:extLst>
              </a:tr>
              <a:tr h="207950">
                <a:tc>
                  <a:txBody>
                    <a:bodyPr/>
                    <a:lstStyle/>
                    <a:p>
                      <a:pPr defTabSz="914400">
                        <a:defRPr sz="1800"/>
                      </a:pPr>
                      <a:r>
                        <a:rPr sz="1000">
                          <a:sym typeface="Helvetica"/>
                        </a:rPr>
                        <a:t>…</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D5D5D5"/>
                    </a:solidFill>
                  </a:tcPr>
                </a:tc>
                <a:tc>
                  <a:txBody>
                    <a:bodyPr/>
                    <a:lstStyle/>
                    <a:p>
                      <a:pPr defTabSz="914400">
                        <a:defRPr sz="1800"/>
                      </a:pPr>
                      <a:r>
                        <a:rPr sz="1000">
                          <a:sym typeface="Helvetica"/>
                        </a:rPr>
                        <a:t>…</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pPr>
                      <a:r>
                        <a:rPr sz="1000">
                          <a:sym typeface="Helvetica"/>
                        </a:rPr>
                        <a:t>…</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pPr>
                      <a:r>
                        <a:rPr sz="1000">
                          <a:sym typeface="Helvetica"/>
                        </a:rPr>
                        <a:t>…</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3"/>
                  </a:ext>
                </a:extLst>
              </a:tr>
              <a:tr h="237799">
                <a:tc>
                  <a:txBody>
                    <a:bodyPr/>
                    <a:lstStyle/>
                    <a:p>
                      <a:pPr defTabSz="914400">
                        <a:defRPr sz="1800"/>
                      </a:pPr>
                      <a:r>
                        <a:rPr sz="1000">
                          <a:sym typeface="Helvetica"/>
                        </a:rPr>
                        <a:t>Gene n</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D5D5D5"/>
                    </a:solidFill>
                  </a:tcPr>
                </a:tc>
                <a:tc>
                  <a:txBody>
                    <a:bodyPr/>
                    <a:lstStyle/>
                    <a:p>
                      <a:pPr defTabSz="914400">
                        <a:defRPr sz="1800"/>
                      </a:pPr>
                      <a:r>
                        <a:rPr sz="1000">
                          <a:sym typeface="Helvetica"/>
                        </a:rPr>
                        <a:t>103</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pPr>
                      <a:r>
                        <a:rPr sz="1000">
                          <a:sym typeface="Helvetica"/>
                        </a:rPr>
                        <a:t>180</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pPr>
                      <a:r>
                        <a:rPr sz="1000" dirty="0">
                          <a:sym typeface="Helvetica"/>
                        </a:rPr>
                        <a:t>…</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4"/>
                  </a:ext>
                </a:extLst>
              </a:tr>
            </a:tbl>
          </a:graphicData>
        </a:graphic>
      </p:graphicFrame>
      <p:sp>
        <p:nvSpPr>
          <p:cNvPr id="17" name="TextBox 16">
            <a:extLst>
              <a:ext uri="{FF2B5EF4-FFF2-40B4-BE49-F238E27FC236}">
                <a16:creationId xmlns:a16="http://schemas.microsoft.com/office/drawing/2014/main" id="{7B27CAB7-2CA7-43B4-A3C9-6782518960CE}"/>
              </a:ext>
            </a:extLst>
          </p:cNvPr>
          <p:cNvSpPr txBox="1"/>
          <p:nvPr/>
        </p:nvSpPr>
        <p:spPr>
          <a:xfrm>
            <a:off x="2070101" y="4414985"/>
            <a:ext cx="988756" cy="276999"/>
          </a:xfrm>
          <a:prstGeom prst="rect">
            <a:avLst/>
          </a:prstGeom>
          <a:noFill/>
        </p:spPr>
        <p:txBody>
          <a:bodyPr wrap="square">
            <a:spAutoFit/>
          </a:bodyPr>
          <a:lstStyle/>
          <a:p>
            <a:r>
              <a:rPr lang="en-US" sz="1200" dirty="0"/>
              <a:t>~10k-20k D</a:t>
            </a:r>
            <a:endParaRPr lang="en-CH" sz="1200" dirty="0"/>
          </a:p>
        </p:txBody>
      </p:sp>
      <p:sp>
        <p:nvSpPr>
          <p:cNvPr id="19" name="TextBox 18">
            <a:extLst>
              <a:ext uri="{FF2B5EF4-FFF2-40B4-BE49-F238E27FC236}">
                <a16:creationId xmlns:a16="http://schemas.microsoft.com/office/drawing/2014/main" id="{8B612D43-983E-45F4-B35E-8B20E32BFF59}"/>
              </a:ext>
            </a:extLst>
          </p:cNvPr>
          <p:cNvSpPr txBox="1"/>
          <p:nvPr/>
        </p:nvSpPr>
        <p:spPr>
          <a:xfrm>
            <a:off x="1068706" y="3427830"/>
            <a:ext cx="2485284" cy="261610"/>
          </a:xfrm>
          <a:prstGeom prst="rect">
            <a:avLst/>
          </a:prstGeom>
          <a:noFill/>
        </p:spPr>
        <p:txBody>
          <a:bodyPr wrap="square">
            <a:spAutoFit/>
          </a:bodyPr>
          <a:lstStyle/>
          <a:p>
            <a:r>
              <a:rPr lang="en-US" sz="1100" dirty="0"/>
              <a:t>Single-cell gene expression matrix</a:t>
            </a:r>
            <a:endParaRPr lang="en-CH" sz="1100" dirty="0"/>
          </a:p>
        </p:txBody>
      </p:sp>
      <p:sp>
        <p:nvSpPr>
          <p:cNvPr id="20" name="TextBox 19">
            <a:extLst>
              <a:ext uri="{FF2B5EF4-FFF2-40B4-BE49-F238E27FC236}">
                <a16:creationId xmlns:a16="http://schemas.microsoft.com/office/drawing/2014/main" id="{33AA4863-6332-470E-9B31-59ABE76510AB}"/>
              </a:ext>
            </a:extLst>
          </p:cNvPr>
          <p:cNvSpPr txBox="1"/>
          <p:nvPr/>
        </p:nvSpPr>
        <p:spPr>
          <a:xfrm>
            <a:off x="3524213" y="4209643"/>
            <a:ext cx="2095574" cy="300082"/>
          </a:xfrm>
          <a:prstGeom prst="rect">
            <a:avLst/>
          </a:prstGeom>
          <a:noFill/>
        </p:spPr>
        <p:txBody>
          <a:bodyPr wrap="none" rtlCol="0">
            <a:spAutoFit/>
          </a:bodyPr>
          <a:lstStyle/>
          <a:p>
            <a:r>
              <a:rPr lang="en-US" dirty="0"/>
              <a:t>PCA / t-SNE / UMAP / …</a:t>
            </a:r>
            <a:endParaRPr lang="en-CH" dirty="0"/>
          </a:p>
        </p:txBody>
      </p:sp>
      <p:sp>
        <p:nvSpPr>
          <p:cNvPr id="22" name="TextBox 21">
            <a:extLst>
              <a:ext uri="{FF2B5EF4-FFF2-40B4-BE49-F238E27FC236}">
                <a16:creationId xmlns:a16="http://schemas.microsoft.com/office/drawing/2014/main" id="{4460B6EC-6919-4836-BD81-68E4E9CABE13}"/>
              </a:ext>
            </a:extLst>
          </p:cNvPr>
          <p:cNvSpPr txBox="1"/>
          <p:nvPr/>
        </p:nvSpPr>
        <p:spPr>
          <a:xfrm>
            <a:off x="5850709" y="4452785"/>
            <a:ext cx="1346715" cy="276999"/>
          </a:xfrm>
          <a:prstGeom prst="rect">
            <a:avLst/>
          </a:prstGeom>
          <a:noFill/>
        </p:spPr>
        <p:txBody>
          <a:bodyPr wrap="square">
            <a:spAutoFit/>
          </a:bodyPr>
          <a:lstStyle/>
          <a:p>
            <a:r>
              <a:rPr lang="en-US" sz="1200" dirty="0"/>
              <a:t>2D, 3D or 4D…. </a:t>
            </a:r>
            <a:endParaRPr lang="en-CH" sz="1200" dirty="0"/>
          </a:p>
        </p:txBody>
      </p:sp>
    </p:spTree>
    <p:extLst>
      <p:ext uri="{BB962C8B-B14F-4D97-AF65-F5344CB8AC3E}">
        <p14:creationId xmlns:p14="http://schemas.microsoft.com/office/powerpoint/2010/main" val="41751476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8EF51D9-B764-47C7-87AC-5655EDE0D565}"/>
              </a:ext>
            </a:extLst>
          </p:cNvPr>
          <p:cNvSpPr>
            <a:spLocks noGrp="1"/>
          </p:cNvSpPr>
          <p:nvPr>
            <p:ph idx="1"/>
          </p:nvPr>
        </p:nvSpPr>
        <p:spPr>
          <a:xfrm>
            <a:off x="904874" y="781970"/>
            <a:ext cx="7794625" cy="4168490"/>
          </a:xfrm>
        </p:spPr>
        <p:txBody>
          <a:bodyPr/>
          <a:lstStyle/>
          <a:p>
            <a:r>
              <a:rPr lang="en-US" dirty="0"/>
              <a:t>With single-cell data, PCA often struggles to resolve the heterogeneity of the data using only 2 dimensions. So </a:t>
            </a:r>
            <a:r>
              <a:rPr lang="en-US" b="1" dirty="0"/>
              <a:t>we don’t use it for visualization</a:t>
            </a:r>
          </a:p>
          <a:p>
            <a:pPr lvl="1"/>
            <a:r>
              <a:rPr lang="en-US" dirty="0"/>
              <a:t>Stochastic dimension reduction methods are used instead: </a:t>
            </a:r>
            <a:r>
              <a:rPr lang="en-US" b="1" dirty="0"/>
              <a:t>t-SNE</a:t>
            </a:r>
            <a:r>
              <a:rPr lang="en-US" dirty="0"/>
              <a:t> or </a:t>
            </a:r>
            <a:r>
              <a:rPr lang="en-US" b="1" dirty="0"/>
              <a:t>UMAP</a:t>
            </a:r>
            <a:endParaRPr lang="en-CH" b="1" dirty="0"/>
          </a:p>
        </p:txBody>
      </p:sp>
      <p:sp>
        <p:nvSpPr>
          <p:cNvPr id="3" name="Title 2">
            <a:extLst>
              <a:ext uri="{FF2B5EF4-FFF2-40B4-BE49-F238E27FC236}">
                <a16:creationId xmlns:a16="http://schemas.microsoft.com/office/drawing/2014/main" id="{9B9FF952-CEF4-4091-A4B3-4B53F1E5341D}"/>
              </a:ext>
            </a:extLst>
          </p:cNvPr>
          <p:cNvSpPr>
            <a:spLocks noGrp="1"/>
          </p:cNvSpPr>
          <p:nvPr>
            <p:ph type="title"/>
          </p:nvPr>
        </p:nvSpPr>
        <p:spPr/>
        <p:txBody>
          <a:bodyPr>
            <a:normAutofit fontScale="90000"/>
          </a:bodyPr>
          <a:lstStyle/>
          <a:p>
            <a:r>
              <a:rPr lang="en-US" dirty="0"/>
              <a:t>PCA with </a:t>
            </a:r>
            <a:r>
              <a:rPr lang="en-US" dirty="0" err="1"/>
              <a:t>scRNA</a:t>
            </a:r>
            <a:r>
              <a:rPr lang="en-US" dirty="0"/>
              <a:t>-seq, a preprocessing step</a:t>
            </a:r>
            <a:endParaRPr lang="en-CH" dirty="0"/>
          </a:p>
        </p:txBody>
      </p:sp>
      <p:sp>
        <p:nvSpPr>
          <p:cNvPr id="4" name="Date Placeholder 3">
            <a:extLst>
              <a:ext uri="{FF2B5EF4-FFF2-40B4-BE49-F238E27FC236}">
                <a16:creationId xmlns:a16="http://schemas.microsoft.com/office/drawing/2014/main" id="{3C4E14A7-7644-47C5-B8C0-858FDFC40C6A}"/>
              </a:ext>
            </a:extLst>
          </p:cNvPr>
          <p:cNvSpPr>
            <a:spLocks noGrp="1"/>
          </p:cNvSpPr>
          <p:nvPr>
            <p:ph type="dt" sz="half" idx="14"/>
          </p:nvPr>
        </p:nvSpPr>
        <p:spPr/>
        <p:txBody>
          <a:bodyPr/>
          <a:lstStyle/>
          <a:p>
            <a:r>
              <a:rPr lang="fr-CH" dirty="0"/>
              <a:t>BIOENG-420  SINGLE-CELL BIOLOGY</a:t>
            </a:r>
            <a:endParaRPr lang="fr-FR" dirty="0"/>
          </a:p>
        </p:txBody>
      </p:sp>
      <p:sp>
        <p:nvSpPr>
          <p:cNvPr id="5" name="Footer Placeholder 4">
            <a:extLst>
              <a:ext uri="{FF2B5EF4-FFF2-40B4-BE49-F238E27FC236}">
                <a16:creationId xmlns:a16="http://schemas.microsoft.com/office/drawing/2014/main" id="{7BD2724F-8348-41F0-B681-AAFA03ED34D9}"/>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65A9E8CD-8036-4844-8C2A-C3A4AB7A88A7}"/>
              </a:ext>
            </a:extLst>
          </p:cNvPr>
          <p:cNvSpPr>
            <a:spLocks noGrp="1"/>
          </p:cNvSpPr>
          <p:nvPr>
            <p:ph type="sldNum" sz="quarter" idx="16"/>
          </p:nvPr>
        </p:nvSpPr>
        <p:spPr/>
        <p:txBody>
          <a:bodyPr/>
          <a:lstStyle/>
          <a:p>
            <a:fld id="{E1E1CD7C-2161-7D43-862E-CE4C333CD873}" type="slidenum">
              <a:rPr lang="fr-FR" smtClean="0"/>
              <a:pPr/>
              <a:t>24</a:t>
            </a:fld>
            <a:endParaRPr lang="fr-FR" dirty="0"/>
          </a:p>
        </p:txBody>
      </p:sp>
      <p:sp>
        <p:nvSpPr>
          <p:cNvPr id="11" name="Rectangle 3">
            <a:extLst>
              <a:ext uri="{FF2B5EF4-FFF2-40B4-BE49-F238E27FC236}">
                <a16:creationId xmlns:a16="http://schemas.microsoft.com/office/drawing/2014/main" id="{F89F09C0-9438-C75B-14A4-0B0E1A73ACAF}"/>
              </a:ext>
            </a:extLst>
          </p:cNvPr>
          <p:cNvSpPr txBox="1"/>
          <p:nvPr/>
        </p:nvSpPr>
        <p:spPr>
          <a:xfrm>
            <a:off x="7711037" y="4880436"/>
            <a:ext cx="1432963"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p>
            <a:pPr algn="l" defTabSz="914400">
              <a:defRPr sz="1800">
                <a:latin typeface="Calibri"/>
                <a:ea typeface="Calibri"/>
                <a:cs typeface="Calibri"/>
                <a:sym typeface="Calibri"/>
              </a:defRPr>
            </a:pPr>
            <a:r>
              <a:rPr sz="1000" u="sng" dirty="0">
                <a:solidFill>
                  <a:srgbClr val="0563C1"/>
                </a:solidFill>
                <a:uFill>
                  <a:solidFill>
                    <a:srgbClr val="0563C1"/>
                  </a:solidFill>
                </a:uFill>
                <a:hlinkClick r:id="rId3"/>
              </a:rPr>
              <a:t>@Towards Data Science</a:t>
            </a:r>
          </a:p>
        </p:txBody>
      </p:sp>
      <p:pic>
        <p:nvPicPr>
          <p:cNvPr id="13" name="Picture 12">
            <a:extLst>
              <a:ext uri="{FF2B5EF4-FFF2-40B4-BE49-F238E27FC236}">
                <a16:creationId xmlns:a16="http://schemas.microsoft.com/office/drawing/2014/main" id="{C747FACB-E01C-4A72-2B7B-181A89E9275C}"/>
              </a:ext>
            </a:extLst>
          </p:cNvPr>
          <p:cNvPicPr>
            <a:picLocks noChangeAspect="1"/>
          </p:cNvPicPr>
          <p:nvPr/>
        </p:nvPicPr>
        <p:blipFill>
          <a:blip r:embed="rId4"/>
          <a:stretch>
            <a:fillRect/>
          </a:stretch>
        </p:blipFill>
        <p:spPr>
          <a:xfrm>
            <a:off x="1874471" y="1687883"/>
            <a:ext cx="5626996" cy="2198302"/>
          </a:xfrm>
          <a:prstGeom prst="rect">
            <a:avLst/>
          </a:prstGeom>
        </p:spPr>
      </p:pic>
      <p:sp>
        <p:nvSpPr>
          <p:cNvPr id="12" name="Content Placeholder 1">
            <a:extLst>
              <a:ext uri="{FF2B5EF4-FFF2-40B4-BE49-F238E27FC236}">
                <a16:creationId xmlns:a16="http://schemas.microsoft.com/office/drawing/2014/main" id="{EBCD517E-1603-BE3E-E362-5C595A3587B8}"/>
              </a:ext>
            </a:extLst>
          </p:cNvPr>
          <p:cNvSpPr txBox="1">
            <a:spLocks/>
          </p:cNvSpPr>
          <p:nvPr/>
        </p:nvSpPr>
        <p:spPr>
          <a:xfrm>
            <a:off x="858492" y="3612874"/>
            <a:ext cx="7658954" cy="1635760"/>
          </a:xfrm>
          <a:prstGeom prst="rect">
            <a:avLst/>
          </a:prstGeom>
        </p:spPr>
        <p:txBody>
          <a:bodyPr vert="horz" lIns="180000" tIns="45720" rIns="91440" bIns="45720" rtlCol="0">
            <a:normAutofit/>
          </a:bodyPr>
          <a:lstStyle>
            <a:lvl1pPr marL="171450" indent="-171450" algn="l" defTabSz="685800" rtl="0" eaLnBrk="1" latinLnBrk="0" hangingPunct="1">
              <a:lnSpc>
                <a:spcPct val="90000"/>
              </a:lnSpc>
              <a:spcBef>
                <a:spcPts val="750"/>
              </a:spcBef>
              <a:buClr>
                <a:schemeClr val="accent1"/>
              </a:buClr>
              <a:buSzPct val="90000"/>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Clr>
                <a:schemeClr val="accent1"/>
              </a:buClr>
              <a:buSzPct val="100000"/>
              <a:buFont typeface="Arial" panose="020B0604020202020204" pitchFamily="34" charset="0"/>
              <a:buChar char="•"/>
              <a:defRPr sz="1600" b="0" i="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SzPct val="90000"/>
              <a:buFont typeface="Wingdings" pitchFamily="2" charset="2"/>
              <a:buChar char="§"/>
              <a:defRPr sz="1500" b="0" i="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1600" dirty="0"/>
              <a:t>UMAP (</a:t>
            </a:r>
            <a:r>
              <a:rPr lang="en-US" sz="1600" b="1" dirty="0"/>
              <a:t>ran on PCA embeddings</a:t>
            </a:r>
            <a:r>
              <a:rPr lang="en-US" sz="1600" dirty="0"/>
              <a:t>)</a:t>
            </a:r>
          </a:p>
          <a:p>
            <a:pPr lvl="1"/>
            <a:r>
              <a:rPr lang="en-US" sz="1400" dirty="0"/>
              <a:t>Equally good or perhaps better resolution compared to t-SNE</a:t>
            </a:r>
          </a:p>
          <a:p>
            <a:pPr lvl="1"/>
            <a:r>
              <a:rPr lang="en-US" sz="1400" dirty="0"/>
              <a:t>It also preserves better the global structure of the data (still not fully reliable) and runs faster than t-SNE</a:t>
            </a:r>
          </a:p>
          <a:p>
            <a:pPr lvl="1"/>
            <a:r>
              <a:rPr lang="en-US" sz="1400" dirty="0"/>
              <a:t>Currently the most-used dimension reduction method</a:t>
            </a:r>
            <a:endParaRPr lang="en-CH" sz="1400" dirty="0"/>
          </a:p>
        </p:txBody>
      </p:sp>
    </p:spTree>
    <p:extLst>
      <p:ext uri="{BB962C8B-B14F-4D97-AF65-F5344CB8AC3E}">
        <p14:creationId xmlns:p14="http://schemas.microsoft.com/office/powerpoint/2010/main" val="15916661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14AB0F6-18A5-4297-90AF-C019B6877B12}"/>
              </a:ext>
            </a:extLst>
          </p:cNvPr>
          <p:cNvSpPr>
            <a:spLocks noGrp="1"/>
          </p:cNvSpPr>
          <p:nvPr>
            <p:ph idx="1"/>
          </p:nvPr>
        </p:nvSpPr>
        <p:spPr>
          <a:xfrm>
            <a:off x="518012" y="1480512"/>
            <a:ext cx="5669428" cy="4168490"/>
          </a:xfrm>
        </p:spPr>
        <p:txBody>
          <a:bodyPr/>
          <a:lstStyle/>
          <a:p>
            <a:r>
              <a:rPr lang="en-US" sz="1400" b="1" dirty="0"/>
              <a:t>Student </a:t>
            </a:r>
            <a:r>
              <a:rPr lang="el-GR" sz="1400" b="1" dirty="0"/>
              <a:t>λ</a:t>
            </a:r>
            <a:r>
              <a:rPr lang="en-US" sz="1400" b="1" dirty="0"/>
              <a:t>: </a:t>
            </a:r>
            <a:r>
              <a:rPr lang="en-US" sz="1400" dirty="0"/>
              <a:t>Why this step is mentioned again?</a:t>
            </a:r>
          </a:p>
          <a:p>
            <a:r>
              <a:rPr lang="en-US" sz="1400" b="1" dirty="0"/>
              <a:t>Question: </a:t>
            </a:r>
            <a:r>
              <a:rPr lang="en-US" sz="1400" dirty="0"/>
              <a:t>Did we see clustering methods before?</a:t>
            </a:r>
          </a:p>
          <a:p>
            <a:pPr>
              <a:buFont typeface="Symbol" panose="05050102010706020507" pitchFamily="18" charset="2"/>
              <a:buChar char="Þ"/>
            </a:pPr>
            <a:r>
              <a:rPr lang="en-US" sz="1400" dirty="0"/>
              <a:t> UMAP / t-SNE are </a:t>
            </a:r>
            <a:r>
              <a:rPr lang="en-US" sz="1400" b="1" u="sng" dirty="0">
                <a:solidFill>
                  <a:srgbClr val="FF0000"/>
                </a:solidFill>
                <a:effectLst>
                  <a:outerShdw blurRad="38100" dist="38100" dir="2700000" algn="tl">
                    <a:srgbClr val="000000">
                      <a:alpha val="43137"/>
                    </a:srgbClr>
                  </a:outerShdw>
                </a:effectLst>
              </a:rPr>
              <a:t>NOT</a:t>
            </a:r>
            <a:r>
              <a:rPr lang="en-US" sz="1400" dirty="0"/>
              <a:t> clustering methods</a:t>
            </a:r>
          </a:p>
          <a:p>
            <a:pPr>
              <a:buFont typeface="Symbol" panose="05050102010706020507" pitchFamily="18" charset="2"/>
              <a:buChar char="Þ"/>
            </a:pPr>
            <a:endParaRPr lang="en-US" dirty="0"/>
          </a:p>
        </p:txBody>
      </p:sp>
      <p:sp>
        <p:nvSpPr>
          <p:cNvPr id="3" name="Title 2">
            <a:extLst>
              <a:ext uri="{FF2B5EF4-FFF2-40B4-BE49-F238E27FC236}">
                <a16:creationId xmlns:a16="http://schemas.microsoft.com/office/drawing/2014/main" id="{55390546-4358-4FB5-BFE6-4432EA665FB8}"/>
              </a:ext>
            </a:extLst>
          </p:cNvPr>
          <p:cNvSpPr>
            <a:spLocks noGrp="1"/>
          </p:cNvSpPr>
          <p:nvPr>
            <p:ph type="title"/>
          </p:nvPr>
        </p:nvSpPr>
        <p:spPr/>
        <p:txBody>
          <a:bodyPr>
            <a:normAutofit fontScale="90000"/>
          </a:bodyPr>
          <a:lstStyle/>
          <a:p>
            <a:r>
              <a:rPr lang="en-US" dirty="0"/>
              <a:t>Clustering</a:t>
            </a:r>
            <a:endParaRPr lang="en-CH" dirty="0"/>
          </a:p>
        </p:txBody>
      </p:sp>
      <p:sp>
        <p:nvSpPr>
          <p:cNvPr id="4" name="Date Placeholder 3">
            <a:extLst>
              <a:ext uri="{FF2B5EF4-FFF2-40B4-BE49-F238E27FC236}">
                <a16:creationId xmlns:a16="http://schemas.microsoft.com/office/drawing/2014/main" id="{F8E0ECEB-A14B-47B8-886C-52D0D1B63B5B}"/>
              </a:ext>
            </a:extLst>
          </p:cNvPr>
          <p:cNvSpPr>
            <a:spLocks noGrp="1"/>
          </p:cNvSpPr>
          <p:nvPr>
            <p:ph type="dt" sz="half" idx="14"/>
          </p:nvPr>
        </p:nvSpPr>
        <p:spPr/>
        <p:txBody>
          <a:bodyPr/>
          <a:lstStyle/>
          <a:p>
            <a:r>
              <a:rPr lang="fr-CH"/>
              <a:t>BIOENG-420  SINGLE-CELL BIOLOGY</a:t>
            </a:r>
            <a:endParaRPr lang="fr-FR" dirty="0"/>
          </a:p>
        </p:txBody>
      </p:sp>
      <p:sp>
        <p:nvSpPr>
          <p:cNvPr id="5" name="Footer Placeholder 4">
            <a:extLst>
              <a:ext uri="{FF2B5EF4-FFF2-40B4-BE49-F238E27FC236}">
                <a16:creationId xmlns:a16="http://schemas.microsoft.com/office/drawing/2014/main" id="{B18F46A7-ECAB-450A-9114-251FEFADD32E}"/>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1D74EBCC-DCA9-4122-AFCF-5276C61ADB36}"/>
              </a:ext>
            </a:extLst>
          </p:cNvPr>
          <p:cNvSpPr>
            <a:spLocks noGrp="1"/>
          </p:cNvSpPr>
          <p:nvPr>
            <p:ph type="sldNum" sz="quarter" idx="16"/>
          </p:nvPr>
        </p:nvSpPr>
        <p:spPr/>
        <p:txBody>
          <a:bodyPr/>
          <a:lstStyle/>
          <a:p>
            <a:fld id="{E1E1CD7C-2161-7D43-862E-CE4C333CD873}" type="slidenum">
              <a:rPr lang="fr-FR" smtClean="0"/>
              <a:pPr/>
              <a:t>25</a:t>
            </a:fld>
            <a:endParaRPr lang="fr-FR" dirty="0"/>
          </a:p>
        </p:txBody>
      </p:sp>
      <p:pic>
        <p:nvPicPr>
          <p:cNvPr id="1026" name="Picture 2" descr="I Have Several Questions | Know Your Meme">
            <a:extLst>
              <a:ext uri="{FF2B5EF4-FFF2-40B4-BE49-F238E27FC236}">
                <a16:creationId xmlns:a16="http://schemas.microsoft.com/office/drawing/2014/main" id="{8D613336-BB44-409A-BF40-5A159030AF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65334" y="358815"/>
            <a:ext cx="1705604" cy="95829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F805BC9C-A974-469C-967D-915796A8980E}"/>
              </a:ext>
            </a:extLst>
          </p:cNvPr>
          <p:cNvPicPr>
            <a:picLocks noChangeAspect="1"/>
          </p:cNvPicPr>
          <p:nvPr/>
        </p:nvPicPr>
        <p:blipFill>
          <a:blip r:embed="rId4"/>
          <a:stretch>
            <a:fillRect/>
          </a:stretch>
        </p:blipFill>
        <p:spPr>
          <a:xfrm>
            <a:off x="5270938" y="2466567"/>
            <a:ext cx="2741362" cy="2336800"/>
          </a:xfrm>
          <a:prstGeom prst="rect">
            <a:avLst/>
          </a:prstGeom>
        </p:spPr>
      </p:pic>
      <p:pic>
        <p:nvPicPr>
          <p:cNvPr id="11" name="Picture 10">
            <a:extLst>
              <a:ext uri="{FF2B5EF4-FFF2-40B4-BE49-F238E27FC236}">
                <a16:creationId xmlns:a16="http://schemas.microsoft.com/office/drawing/2014/main" id="{0F3F6EFD-D9B6-4252-A191-2E43AF916046}"/>
              </a:ext>
            </a:extLst>
          </p:cNvPr>
          <p:cNvPicPr>
            <a:picLocks noChangeAspect="1"/>
          </p:cNvPicPr>
          <p:nvPr/>
        </p:nvPicPr>
        <p:blipFill>
          <a:blip r:embed="rId5"/>
          <a:stretch>
            <a:fillRect/>
          </a:stretch>
        </p:blipFill>
        <p:spPr>
          <a:xfrm>
            <a:off x="1057776" y="2446815"/>
            <a:ext cx="2665940" cy="2337870"/>
          </a:xfrm>
          <a:prstGeom prst="rect">
            <a:avLst/>
          </a:prstGeom>
        </p:spPr>
      </p:pic>
      <p:sp>
        <p:nvSpPr>
          <p:cNvPr id="12" name="TextBox 11">
            <a:extLst>
              <a:ext uri="{FF2B5EF4-FFF2-40B4-BE49-F238E27FC236}">
                <a16:creationId xmlns:a16="http://schemas.microsoft.com/office/drawing/2014/main" id="{0DA9C887-7C87-44FC-91B1-9AE797107807}"/>
              </a:ext>
            </a:extLst>
          </p:cNvPr>
          <p:cNvSpPr txBox="1"/>
          <p:nvPr/>
        </p:nvSpPr>
        <p:spPr>
          <a:xfrm>
            <a:off x="4214060" y="3241591"/>
            <a:ext cx="437940" cy="646331"/>
          </a:xfrm>
          <a:prstGeom prst="rect">
            <a:avLst/>
          </a:prstGeom>
          <a:noFill/>
        </p:spPr>
        <p:txBody>
          <a:bodyPr wrap="none" rtlCol="0">
            <a:spAutoFit/>
          </a:bodyPr>
          <a:lstStyle/>
          <a:p>
            <a:r>
              <a:rPr lang="en-CH" sz="3600" b="1" dirty="0"/>
              <a:t>≠</a:t>
            </a:r>
            <a:endParaRPr lang="en-CH" sz="1100" b="1" dirty="0"/>
          </a:p>
        </p:txBody>
      </p:sp>
      <p:sp>
        <p:nvSpPr>
          <p:cNvPr id="13" name="TextBox 12">
            <a:extLst>
              <a:ext uri="{FF2B5EF4-FFF2-40B4-BE49-F238E27FC236}">
                <a16:creationId xmlns:a16="http://schemas.microsoft.com/office/drawing/2014/main" id="{FC85AAA9-871C-475D-96D2-99F500CAF1FC}"/>
              </a:ext>
            </a:extLst>
          </p:cNvPr>
          <p:cNvSpPr txBox="1"/>
          <p:nvPr/>
        </p:nvSpPr>
        <p:spPr>
          <a:xfrm>
            <a:off x="2067580" y="4764214"/>
            <a:ext cx="646331" cy="300082"/>
          </a:xfrm>
          <a:prstGeom prst="rect">
            <a:avLst/>
          </a:prstGeom>
          <a:noFill/>
        </p:spPr>
        <p:txBody>
          <a:bodyPr wrap="none" rtlCol="0">
            <a:spAutoFit/>
          </a:bodyPr>
          <a:lstStyle/>
          <a:p>
            <a:r>
              <a:rPr lang="en-US" dirty="0"/>
              <a:t>t-SNE</a:t>
            </a:r>
            <a:endParaRPr lang="en-CH" dirty="0"/>
          </a:p>
        </p:txBody>
      </p:sp>
      <p:sp>
        <p:nvSpPr>
          <p:cNvPr id="15" name="TextBox 14">
            <a:extLst>
              <a:ext uri="{FF2B5EF4-FFF2-40B4-BE49-F238E27FC236}">
                <a16:creationId xmlns:a16="http://schemas.microsoft.com/office/drawing/2014/main" id="{EE555ABC-7841-449F-9736-CDC83B53D411}"/>
              </a:ext>
            </a:extLst>
          </p:cNvPr>
          <p:cNvSpPr txBox="1"/>
          <p:nvPr/>
        </p:nvSpPr>
        <p:spPr>
          <a:xfrm>
            <a:off x="6216453" y="4754699"/>
            <a:ext cx="963725" cy="300082"/>
          </a:xfrm>
          <a:prstGeom prst="rect">
            <a:avLst/>
          </a:prstGeom>
          <a:noFill/>
        </p:spPr>
        <p:txBody>
          <a:bodyPr wrap="none" rtlCol="0">
            <a:spAutoFit/>
          </a:bodyPr>
          <a:lstStyle/>
          <a:p>
            <a:r>
              <a:rPr lang="en-US" dirty="0"/>
              <a:t>Clustering</a:t>
            </a:r>
            <a:endParaRPr lang="en-CH" dirty="0"/>
          </a:p>
        </p:txBody>
      </p:sp>
    </p:spTree>
    <p:extLst>
      <p:ext uri="{BB962C8B-B14F-4D97-AF65-F5344CB8AC3E}">
        <p14:creationId xmlns:p14="http://schemas.microsoft.com/office/powerpoint/2010/main" val="908549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D5A9FA7-6FC7-4164-A178-CD1E343D5C38}"/>
              </a:ext>
            </a:extLst>
          </p:cNvPr>
          <p:cNvSpPr>
            <a:spLocks noGrp="1"/>
          </p:cNvSpPr>
          <p:nvPr>
            <p:ph idx="1"/>
          </p:nvPr>
        </p:nvSpPr>
        <p:spPr/>
        <p:txBody>
          <a:bodyPr/>
          <a:lstStyle/>
          <a:p>
            <a:r>
              <a:rPr lang="en-US" sz="1400" b="1" dirty="0"/>
              <a:t>Motivation: </a:t>
            </a:r>
            <a:r>
              <a:rPr lang="en-US" sz="1400" dirty="0"/>
              <a:t>Dimension reduction allows to extract the most informative components and visualize cells, but how to automatically set boundaries between the individual cells? Systematic grouping into types?</a:t>
            </a:r>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r>
              <a:rPr lang="en-US" sz="1400" b="1" dirty="0"/>
              <a:t>Usage: </a:t>
            </a:r>
            <a:r>
              <a:rPr lang="en-US" sz="1400" dirty="0"/>
              <a:t>Usually runs on the </a:t>
            </a:r>
            <a:r>
              <a:rPr lang="en-US" sz="1400" b="1" dirty="0"/>
              <a:t>PCA components</a:t>
            </a:r>
            <a:endParaRPr lang="en-CH" b="1" dirty="0"/>
          </a:p>
        </p:txBody>
      </p:sp>
      <p:sp>
        <p:nvSpPr>
          <p:cNvPr id="3" name="Title 2">
            <a:extLst>
              <a:ext uri="{FF2B5EF4-FFF2-40B4-BE49-F238E27FC236}">
                <a16:creationId xmlns:a16="http://schemas.microsoft.com/office/drawing/2014/main" id="{FDC0BF7A-39CC-4570-8806-EC9F971B3695}"/>
              </a:ext>
            </a:extLst>
          </p:cNvPr>
          <p:cNvSpPr>
            <a:spLocks noGrp="1"/>
          </p:cNvSpPr>
          <p:nvPr>
            <p:ph type="title"/>
          </p:nvPr>
        </p:nvSpPr>
        <p:spPr/>
        <p:txBody>
          <a:bodyPr>
            <a:normAutofit fontScale="90000"/>
          </a:bodyPr>
          <a:lstStyle/>
          <a:p>
            <a:r>
              <a:rPr lang="en-US" dirty="0"/>
              <a:t>Clustering</a:t>
            </a:r>
            <a:endParaRPr lang="en-CH" dirty="0"/>
          </a:p>
        </p:txBody>
      </p:sp>
      <p:sp>
        <p:nvSpPr>
          <p:cNvPr id="4" name="Date Placeholder 3">
            <a:extLst>
              <a:ext uri="{FF2B5EF4-FFF2-40B4-BE49-F238E27FC236}">
                <a16:creationId xmlns:a16="http://schemas.microsoft.com/office/drawing/2014/main" id="{AE7F457A-C43E-495A-B8A1-AEC4F356EF3F}"/>
              </a:ext>
            </a:extLst>
          </p:cNvPr>
          <p:cNvSpPr>
            <a:spLocks noGrp="1"/>
          </p:cNvSpPr>
          <p:nvPr>
            <p:ph type="dt" sz="half" idx="14"/>
          </p:nvPr>
        </p:nvSpPr>
        <p:spPr>
          <a:xfrm rot="16200000">
            <a:off x="-1492144" y="2983867"/>
            <a:ext cx="3341052" cy="370064"/>
          </a:xfrm>
        </p:spPr>
        <p:txBody>
          <a:bodyPr/>
          <a:lstStyle/>
          <a:p>
            <a:r>
              <a:rPr lang="fr-CH"/>
              <a:t>BIOENG-420  SINGLE-CELL BIOLOGY</a:t>
            </a:r>
            <a:endParaRPr lang="fr-FR" dirty="0"/>
          </a:p>
        </p:txBody>
      </p:sp>
      <p:sp>
        <p:nvSpPr>
          <p:cNvPr id="5" name="Footer Placeholder 4">
            <a:extLst>
              <a:ext uri="{FF2B5EF4-FFF2-40B4-BE49-F238E27FC236}">
                <a16:creationId xmlns:a16="http://schemas.microsoft.com/office/drawing/2014/main" id="{372F9BFF-BB99-4CF6-A0D0-3FE09BB10209}"/>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7DA947FD-B60C-42B1-B682-4BA98445A5DE}"/>
              </a:ext>
            </a:extLst>
          </p:cNvPr>
          <p:cNvSpPr>
            <a:spLocks noGrp="1"/>
          </p:cNvSpPr>
          <p:nvPr>
            <p:ph type="sldNum" sz="quarter" idx="16"/>
          </p:nvPr>
        </p:nvSpPr>
        <p:spPr/>
        <p:txBody>
          <a:bodyPr/>
          <a:lstStyle/>
          <a:p>
            <a:fld id="{E1E1CD7C-2161-7D43-862E-CE4C333CD873}" type="slidenum">
              <a:rPr lang="fr-FR" smtClean="0"/>
              <a:pPr/>
              <a:t>26</a:t>
            </a:fld>
            <a:endParaRPr lang="fr-FR" dirty="0"/>
          </a:p>
        </p:txBody>
      </p:sp>
      <p:pic>
        <p:nvPicPr>
          <p:cNvPr id="7" name="image.png" descr="image.png">
            <a:extLst>
              <a:ext uri="{FF2B5EF4-FFF2-40B4-BE49-F238E27FC236}">
                <a16:creationId xmlns:a16="http://schemas.microsoft.com/office/drawing/2014/main" id="{819B2BD9-DA48-4216-930C-CEC758C6BF38}"/>
              </a:ext>
            </a:extLst>
          </p:cNvPr>
          <p:cNvPicPr>
            <a:picLocks noChangeAspect="1"/>
          </p:cNvPicPr>
          <p:nvPr/>
        </p:nvPicPr>
        <p:blipFill>
          <a:blip r:embed="rId2"/>
          <a:srcRect t="50216" r="51525"/>
          <a:stretch>
            <a:fillRect/>
          </a:stretch>
        </p:blipFill>
        <p:spPr>
          <a:xfrm>
            <a:off x="1570712" y="1498372"/>
            <a:ext cx="5368351" cy="2447518"/>
          </a:xfrm>
          <a:prstGeom prst="rect">
            <a:avLst/>
          </a:prstGeom>
          <a:ln w="12700">
            <a:miter lim="400000"/>
          </a:ln>
        </p:spPr>
      </p:pic>
    </p:spTree>
    <p:extLst>
      <p:ext uri="{BB962C8B-B14F-4D97-AF65-F5344CB8AC3E}">
        <p14:creationId xmlns:p14="http://schemas.microsoft.com/office/powerpoint/2010/main" val="22936503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E18BC2-EAF9-4435-95FD-1035621A8DC6}"/>
              </a:ext>
            </a:extLst>
          </p:cNvPr>
          <p:cNvSpPr>
            <a:spLocks noGrp="1"/>
          </p:cNvSpPr>
          <p:nvPr>
            <p:ph idx="1"/>
          </p:nvPr>
        </p:nvSpPr>
        <p:spPr/>
        <p:txBody>
          <a:bodyPr/>
          <a:lstStyle/>
          <a:p>
            <a:r>
              <a:rPr lang="en-US" dirty="0">
                <a:solidFill>
                  <a:schemeClr val="tx1">
                    <a:lumMod val="50000"/>
                  </a:schemeClr>
                </a:solidFill>
              </a:rPr>
              <a:t>Most efficient single-cell RNA-seq clustering methods are graph-based (</a:t>
            </a:r>
            <a:r>
              <a:rPr lang="en-US" b="1" dirty="0">
                <a:solidFill>
                  <a:schemeClr val="tx1">
                    <a:lumMod val="50000"/>
                  </a:schemeClr>
                </a:solidFill>
              </a:rPr>
              <a:t>Louvain</a:t>
            </a:r>
            <a:r>
              <a:rPr lang="en-US" dirty="0">
                <a:solidFill>
                  <a:schemeClr val="tx1">
                    <a:lumMod val="50000"/>
                  </a:schemeClr>
                </a:solidFill>
              </a:rPr>
              <a:t>, </a:t>
            </a:r>
            <a:r>
              <a:rPr lang="en-US" b="1" dirty="0">
                <a:solidFill>
                  <a:schemeClr val="tx1">
                    <a:lumMod val="50000"/>
                  </a:schemeClr>
                </a:solidFill>
              </a:rPr>
              <a:t>Leiden</a:t>
            </a:r>
            <a:r>
              <a:rPr lang="en-US" dirty="0">
                <a:solidFill>
                  <a:schemeClr val="tx1">
                    <a:lumMod val="50000"/>
                  </a:schemeClr>
                </a:solidFill>
              </a:rPr>
              <a:t>)</a:t>
            </a:r>
          </a:p>
          <a:p>
            <a:r>
              <a:rPr lang="en-US" dirty="0">
                <a:solidFill>
                  <a:schemeClr val="tx1">
                    <a:lumMod val="50000"/>
                  </a:schemeClr>
                </a:solidFill>
              </a:rPr>
              <a:t>They rely on parameters that </a:t>
            </a:r>
            <a:r>
              <a:rPr lang="en-US" b="1" dirty="0">
                <a:solidFill>
                  <a:schemeClr val="tx1">
                    <a:lumMod val="50000"/>
                  </a:schemeClr>
                </a:solidFill>
              </a:rPr>
              <a:t>need to be tuned </a:t>
            </a:r>
            <a:r>
              <a:rPr lang="en-US" dirty="0">
                <a:solidFill>
                  <a:schemeClr val="tx1">
                    <a:lumMod val="50000"/>
                  </a:schemeClr>
                </a:solidFill>
              </a:rPr>
              <a:t>(e.g. </a:t>
            </a:r>
            <a:r>
              <a:rPr lang="en-US" i="1" dirty="0">
                <a:solidFill>
                  <a:schemeClr val="tx1">
                    <a:lumMod val="50000"/>
                  </a:schemeClr>
                </a:solidFill>
              </a:rPr>
              <a:t>resolution</a:t>
            </a:r>
            <a:r>
              <a:rPr lang="en-US" dirty="0">
                <a:solidFill>
                  <a:schemeClr val="tx1">
                    <a:lumMod val="50000"/>
                  </a:schemeClr>
                </a:solidFill>
              </a:rPr>
              <a:t>).</a:t>
            </a:r>
            <a:r>
              <a:rPr lang="en-US" b="1" dirty="0">
                <a:solidFill>
                  <a:schemeClr val="tx1">
                    <a:lumMod val="50000"/>
                  </a:schemeClr>
                </a:solidFill>
              </a:rPr>
              <a:t> </a:t>
            </a:r>
            <a:r>
              <a:rPr lang="en-US" dirty="0">
                <a:solidFill>
                  <a:schemeClr val="tx1">
                    <a:lumMod val="50000"/>
                  </a:schemeClr>
                </a:solidFill>
              </a:rPr>
              <a:t>How?</a:t>
            </a:r>
          </a:p>
          <a:p>
            <a:pPr lvl="1"/>
            <a:r>
              <a:rPr lang="en-US" b="1" dirty="0">
                <a:solidFill>
                  <a:schemeClr val="tx1">
                    <a:lumMod val="50000"/>
                  </a:schemeClr>
                </a:solidFill>
              </a:rPr>
              <a:t>In a nutshell</a:t>
            </a:r>
            <a:r>
              <a:rPr lang="en-US" dirty="0">
                <a:solidFill>
                  <a:schemeClr val="tx1">
                    <a:lumMod val="50000"/>
                  </a:schemeClr>
                </a:solidFill>
              </a:rPr>
              <a:t>: It’s super arbitrary</a:t>
            </a:r>
            <a:endParaRPr lang="en-CH" dirty="0">
              <a:solidFill>
                <a:schemeClr val="tx1">
                  <a:lumMod val="50000"/>
                </a:schemeClr>
              </a:solidFill>
            </a:endParaRPr>
          </a:p>
        </p:txBody>
      </p:sp>
      <p:sp>
        <p:nvSpPr>
          <p:cNvPr id="3" name="Title 2">
            <a:extLst>
              <a:ext uri="{FF2B5EF4-FFF2-40B4-BE49-F238E27FC236}">
                <a16:creationId xmlns:a16="http://schemas.microsoft.com/office/drawing/2014/main" id="{65166809-126A-42FF-944D-794DEDFAD22D}"/>
              </a:ext>
            </a:extLst>
          </p:cNvPr>
          <p:cNvSpPr>
            <a:spLocks noGrp="1"/>
          </p:cNvSpPr>
          <p:nvPr>
            <p:ph type="title"/>
          </p:nvPr>
        </p:nvSpPr>
        <p:spPr/>
        <p:txBody>
          <a:bodyPr>
            <a:normAutofit fontScale="90000"/>
          </a:bodyPr>
          <a:lstStyle/>
          <a:p>
            <a:r>
              <a:rPr lang="en-US" dirty="0"/>
              <a:t>What clustering method, and how to use them</a:t>
            </a:r>
            <a:endParaRPr lang="en-CH" dirty="0"/>
          </a:p>
        </p:txBody>
      </p:sp>
      <p:sp>
        <p:nvSpPr>
          <p:cNvPr id="4" name="Date Placeholder 3">
            <a:extLst>
              <a:ext uri="{FF2B5EF4-FFF2-40B4-BE49-F238E27FC236}">
                <a16:creationId xmlns:a16="http://schemas.microsoft.com/office/drawing/2014/main" id="{D5855DF0-4EB7-4FC8-BC57-774BB9620D23}"/>
              </a:ext>
            </a:extLst>
          </p:cNvPr>
          <p:cNvSpPr>
            <a:spLocks noGrp="1"/>
          </p:cNvSpPr>
          <p:nvPr>
            <p:ph type="dt" sz="half" idx="14"/>
          </p:nvPr>
        </p:nvSpPr>
        <p:spPr/>
        <p:txBody>
          <a:bodyPr/>
          <a:lstStyle/>
          <a:p>
            <a:r>
              <a:rPr lang="fr-CH"/>
              <a:t>BIOENG-420  SINGLE-CELL BIOLOGY</a:t>
            </a:r>
            <a:endParaRPr lang="fr-FR" dirty="0"/>
          </a:p>
        </p:txBody>
      </p:sp>
      <p:sp>
        <p:nvSpPr>
          <p:cNvPr id="5" name="Footer Placeholder 4">
            <a:extLst>
              <a:ext uri="{FF2B5EF4-FFF2-40B4-BE49-F238E27FC236}">
                <a16:creationId xmlns:a16="http://schemas.microsoft.com/office/drawing/2014/main" id="{0E2FA209-B269-4706-A248-F9A9B4FA44DA}"/>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dirty="0"/>
              <a:t>Vincent Gardeux</a:t>
            </a:r>
          </a:p>
        </p:txBody>
      </p:sp>
      <p:sp>
        <p:nvSpPr>
          <p:cNvPr id="6" name="Slide Number Placeholder 5">
            <a:extLst>
              <a:ext uri="{FF2B5EF4-FFF2-40B4-BE49-F238E27FC236}">
                <a16:creationId xmlns:a16="http://schemas.microsoft.com/office/drawing/2014/main" id="{B31E8B1A-01A5-4E15-AFD6-650F4A9403D9}"/>
              </a:ext>
            </a:extLst>
          </p:cNvPr>
          <p:cNvSpPr>
            <a:spLocks noGrp="1"/>
          </p:cNvSpPr>
          <p:nvPr>
            <p:ph type="sldNum" sz="quarter" idx="16"/>
          </p:nvPr>
        </p:nvSpPr>
        <p:spPr/>
        <p:txBody>
          <a:bodyPr/>
          <a:lstStyle/>
          <a:p>
            <a:fld id="{E1E1CD7C-2161-7D43-862E-CE4C333CD873}" type="slidenum">
              <a:rPr lang="fr-FR" smtClean="0"/>
              <a:pPr/>
              <a:t>27</a:t>
            </a:fld>
            <a:endParaRPr lang="fr-FR" dirty="0"/>
          </a:p>
        </p:txBody>
      </p:sp>
      <p:sp>
        <p:nvSpPr>
          <p:cNvPr id="7" name="Shape 2151">
            <a:extLst>
              <a:ext uri="{FF2B5EF4-FFF2-40B4-BE49-F238E27FC236}">
                <a16:creationId xmlns:a16="http://schemas.microsoft.com/office/drawing/2014/main" id="{409EF7E7-9A4A-4815-98DA-CC99A1FEEFBB}"/>
              </a:ext>
            </a:extLst>
          </p:cNvPr>
          <p:cNvSpPr txBox="1"/>
          <p:nvPr/>
        </p:nvSpPr>
        <p:spPr>
          <a:xfrm>
            <a:off x="4811648" y="4914446"/>
            <a:ext cx="4293640" cy="21880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2145" tIns="32145" rIns="32145" bIns="32145">
            <a:spAutoFit/>
          </a:bodyPr>
          <a:lstStyle/>
          <a:p>
            <a:pPr algn="l" defTabSz="321457">
              <a:defRPr sz="2000" i="1">
                <a:latin typeface="+mj-lt"/>
                <a:ea typeface="+mj-ea"/>
                <a:cs typeface="+mj-cs"/>
                <a:sym typeface="Helvetica Neue"/>
              </a:defRPr>
            </a:pPr>
            <a:r>
              <a:rPr lang="en-US" sz="1000" dirty="0">
                <a:hlinkClick r:id="rId3"/>
              </a:rPr>
              <a:t>https://hbctraining.github.io/scRNA-seq/lessons/07_SC_clustering_cells_SCT.html</a:t>
            </a:r>
            <a:endParaRPr sz="1000" dirty="0"/>
          </a:p>
        </p:txBody>
      </p:sp>
      <p:pic>
        <p:nvPicPr>
          <p:cNvPr id="8" name="Picture 2">
            <a:extLst>
              <a:ext uri="{FF2B5EF4-FFF2-40B4-BE49-F238E27FC236}">
                <a16:creationId xmlns:a16="http://schemas.microsoft.com/office/drawing/2014/main" id="{9FEFA9CE-65CB-4A1C-BE47-08D5CA8F17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8780" y="1974873"/>
            <a:ext cx="3681409" cy="2547689"/>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75A1AAD4-C3BF-4876-BDDA-FEBC764F983E}"/>
              </a:ext>
            </a:extLst>
          </p:cNvPr>
          <p:cNvSpPr txBox="1"/>
          <p:nvPr/>
        </p:nvSpPr>
        <p:spPr>
          <a:xfrm>
            <a:off x="1064464" y="4488867"/>
            <a:ext cx="2524729" cy="31803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1400" b="0" i="0" u="none" strike="noStrike" cap="none" spc="0" normalizeH="0" baseline="0" dirty="0">
                <a:ln>
                  <a:noFill/>
                </a:ln>
                <a:solidFill>
                  <a:srgbClr val="000000"/>
                </a:solidFill>
                <a:effectLst/>
                <a:uFillTx/>
                <a:latin typeface="+mn-lt"/>
                <a:ea typeface="+mn-ea"/>
                <a:cs typeface="+mn-cs"/>
                <a:sym typeface="Helvetica"/>
              </a:rPr>
              <a:t>Default Seurat resolution = 0.8</a:t>
            </a:r>
          </a:p>
        </p:txBody>
      </p:sp>
      <p:pic>
        <p:nvPicPr>
          <p:cNvPr id="10" name="Picture 4">
            <a:extLst>
              <a:ext uri="{FF2B5EF4-FFF2-40B4-BE49-F238E27FC236}">
                <a16:creationId xmlns:a16="http://schemas.microsoft.com/office/drawing/2014/main" id="{6985A100-A0A3-46DA-B4AD-D2441A7FD31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11648" y="2013351"/>
            <a:ext cx="3681409" cy="251556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AE87EBE7-3727-4C3A-9471-B0D6BB3DE3BF}"/>
              </a:ext>
            </a:extLst>
          </p:cNvPr>
          <p:cNvSpPr txBox="1"/>
          <p:nvPr/>
        </p:nvSpPr>
        <p:spPr>
          <a:xfrm>
            <a:off x="5883554" y="4489489"/>
            <a:ext cx="1907573" cy="31803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1400" b="0" i="0" u="none" strike="noStrike" cap="none" spc="0" normalizeH="0" baseline="0" dirty="0">
                <a:ln>
                  <a:noFill/>
                </a:ln>
                <a:solidFill>
                  <a:srgbClr val="000000"/>
                </a:solidFill>
                <a:effectLst/>
                <a:uFillTx/>
                <a:latin typeface="+mn-lt"/>
                <a:ea typeface="+mn-ea"/>
                <a:cs typeface="+mn-cs"/>
                <a:sym typeface="Helvetica"/>
              </a:rPr>
              <a:t>Seurat resolution = 0.4</a:t>
            </a:r>
          </a:p>
        </p:txBody>
      </p:sp>
    </p:spTree>
    <p:extLst>
      <p:ext uri="{BB962C8B-B14F-4D97-AF65-F5344CB8AC3E}">
        <p14:creationId xmlns:p14="http://schemas.microsoft.com/office/powerpoint/2010/main" val="28336061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ED99A12-E38E-48E1-B44B-2D2A1739A004}"/>
              </a:ext>
            </a:extLst>
          </p:cNvPr>
          <p:cNvSpPr>
            <a:spLocks noGrp="1"/>
          </p:cNvSpPr>
          <p:nvPr>
            <p:ph idx="1"/>
          </p:nvPr>
        </p:nvSpPr>
        <p:spPr>
          <a:xfrm>
            <a:off x="904875" y="781970"/>
            <a:ext cx="4362450" cy="4168490"/>
          </a:xfrm>
        </p:spPr>
        <p:txBody>
          <a:bodyPr/>
          <a:lstStyle/>
          <a:p>
            <a:r>
              <a:rPr lang="en-US" b="1" dirty="0"/>
              <a:t>Question: </a:t>
            </a:r>
          </a:p>
          <a:p>
            <a:pPr lvl="1"/>
            <a:r>
              <a:rPr lang="en-US" dirty="0"/>
              <a:t>I have 3 groups/clusters of cells (A,B,C) </a:t>
            </a:r>
          </a:p>
          <a:p>
            <a:pPr lvl="1"/>
            <a:r>
              <a:rPr lang="en-US" dirty="0"/>
              <a:t>I need to find marker genes for group B (i.e. genes that are more expressed in B, than A and C =&gt; cell-type specific expression)</a:t>
            </a:r>
          </a:p>
          <a:p>
            <a:pPr lvl="1"/>
            <a:endParaRPr lang="en-US" dirty="0"/>
          </a:p>
          <a:p>
            <a:pPr lvl="1"/>
            <a:r>
              <a:rPr lang="en-US" b="1" dirty="0"/>
              <a:t>What method could I use?</a:t>
            </a:r>
            <a:endParaRPr lang="en-CH" b="1" dirty="0"/>
          </a:p>
        </p:txBody>
      </p:sp>
      <p:sp>
        <p:nvSpPr>
          <p:cNvPr id="3" name="Title 2">
            <a:extLst>
              <a:ext uri="{FF2B5EF4-FFF2-40B4-BE49-F238E27FC236}">
                <a16:creationId xmlns:a16="http://schemas.microsoft.com/office/drawing/2014/main" id="{F0F490EF-278C-43E1-A08C-947E4E651152}"/>
              </a:ext>
            </a:extLst>
          </p:cNvPr>
          <p:cNvSpPr>
            <a:spLocks noGrp="1"/>
          </p:cNvSpPr>
          <p:nvPr>
            <p:ph type="title"/>
          </p:nvPr>
        </p:nvSpPr>
        <p:spPr/>
        <p:txBody>
          <a:bodyPr>
            <a:normAutofit fontScale="90000"/>
          </a:bodyPr>
          <a:lstStyle/>
          <a:p>
            <a:r>
              <a:rPr lang="en-US" dirty="0"/>
              <a:t>Finding marker genes of different clusters</a:t>
            </a:r>
            <a:endParaRPr lang="en-CH" dirty="0"/>
          </a:p>
        </p:txBody>
      </p:sp>
      <p:sp>
        <p:nvSpPr>
          <p:cNvPr id="4" name="Date Placeholder 3">
            <a:extLst>
              <a:ext uri="{FF2B5EF4-FFF2-40B4-BE49-F238E27FC236}">
                <a16:creationId xmlns:a16="http://schemas.microsoft.com/office/drawing/2014/main" id="{9F1D5BA4-621F-4C76-82B3-9597D8E7E94A}"/>
              </a:ext>
            </a:extLst>
          </p:cNvPr>
          <p:cNvSpPr>
            <a:spLocks noGrp="1"/>
          </p:cNvSpPr>
          <p:nvPr>
            <p:ph type="dt" sz="half" idx="14"/>
          </p:nvPr>
        </p:nvSpPr>
        <p:spPr/>
        <p:txBody>
          <a:bodyPr/>
          <a:lstStyle/>
          <a:p>
            <a:r>
              <a:rPr lang="fr-CH" dirty="0"/>
              <a:t>BIOENG-420  SINGLE-CELL BIOLOGY</a:t>
            </a:r>
            <a:endParaRPr lang="fr-FR" dirty="0"/>
          </a:p>
        </p:txBody>
      </p:sp>
      <p:sp>
        <p:nvSpPr>
          <p:cNvPr id="5" name="Footer Placeholder 4">
            <a:extLst>
              <a:ext uri="{FF2B5EF4-FFF2-40B4-BE49-F238E27FC236}">
                <a16:creationId xmlns:a16="http://schemas.microsoft.com/office/drawing/2014/main" id="{CB60B2C9-0C30-4241-9191-89F0AB2EEFFE}"/>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53F0EC4F-BA7F-43CA-8B80-CE948990364C}"/>
              </a:ext>
            </a:extLst>
          </p:cNvPr>
          <p:cNvSpPr>
            <a:spLocks noGrp="1"/>
          </p:cNvSpPr>
          <p:nvPr>
            <p:ph type="sldNum" sz="quarter" idx="16"/>
          </p:nvPr>
        </p:nvSpPr>
        <p:spPr/>
        <p:txBody>
          <a:bodyPr/>
          <a:lstStyle/>
          <a:p>
            <a:fld id="{E1E1CD7C-2161-7D43-862E-CE4C333CD873}" type="slidenum">
              <a:rPr lang="fr-FR" smtClean="0"/>
              <a:pPr/>
              <a:t>28</a:t>
            </a:fld>
            <a:endParaRPr lang="fr-FR" dirty="0"/>
          </a:p>
        </p:txBody>
      </p:sp>
      <p:pic>
        <p:nvPicPr>
          <p:cNvPr id="7" name="SubtypeChar.tiff" descr="SubtypeChar.tiff">
            <a:extLst>
              <a:ext uri="{FF2B5EF4-FFF2-40B4-BE49-F238E27FC236}">
                <a16:creationId xmlns:a16="http://schemas.microsoft.com/office/drawing/2014/main" id="{E3704919-0950-471E-8E1F-69F23DA8586D}"/>
              </a:ext>
            </a:extLst>
          </p:cNvPr>
          <p:cNvPicPr>
            <a:picLocks noChangeAspect="1"/>
          </p:cNvPicPr>
          <p:nvPr/>
        </p:nvPicPr>
        <p:blipFill>
          <a:blip r:embed="rId2"/>
          <a:srcRect r="72971" b="51309"/>
          <a:stretch>
            <a:fillRect/>
          </a:stretch>
        </p:blipFill>
        <p:spPr>
          <a:xfrm>
            <a:off x="5737524" y="1066165"/>
            <a:ext cx="2423514" cy="2667241"/>
          </a:xfrm>
          <a:prstGeom prst="rect">
            <a:avLst/>
          </a:prstGeom>
          <a:noFill/>
          <a:ln w="12700">
            <a:miter lim="400000"/>
          </a:ln>
        </p:spPr>
      </p:pic>
    </p:spTree>
    <p:extLst>
      <p:ext uri="{BB962C8B-B14F-4D97-AF65-F5344CB8AC3E}">
        <p14:creationId xmlns:p14="http://schemas.microsoft.com/office/powerpoint/2010/main" val="4975833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547B0B-0899-4E60-AEEF-9403197BB9BB}"/>
              </a:ext>
            </a:extLst>
          </p:cNvPr>
          <p:cNvSpPr>
            <a:spLocks noGrp="1"/>
          </p:cNvSpPr>
          <p:nvPr>
            <p:ph idx="1"/>
          </p:nvPr>
        </p:nvSpPr>
        <p:spPr/>
        <p:txBody>
          <a:bodyPr/>
          <a:lstStyle/>
          <a:p>
            <a:r>
              <a:rPr lang="en-US" b="1" dirty="0"/>
              <a:t>Goal: </a:t>
            </a:r>
            <a:r>
              <a:rPr lang="en-US" dirty="0"/>
              <a:t>identification of genes (or transcripts, exons, …) that are expressed in significant different quantities in distinct groups</a:t>
            </a:r>
          </a:p>
          <a:p>
            <a:pPr>
              <a:buFont typeface="Symbol" panose="05050102010706020507" pitchFamily="18" charset="2"/>
              <a:buChar char="Þ"/>
            </a:pPr>
            <a:r>
              <a:rPr lang="en-US" dirty="0"/>
              <a:t>e.g. drug-treated vs control, disease vs healthy, </a:t>
            </a:r>
            <a:r>
              <a:rPr lang="en-US" b="1" dirty="0"/>
              <a:t>cell-types</a:t>
            </a:r>
            <a:r>
              <a:rPr lang="en-US" dirty="0"/>
              <a:t>, tissues, development stages, ...</a:t>
            </a:r>
          </a:p>
          <a:p>
            <a:pPr>
              <a:buFont typeface="Symbol" panose="05050102010706020507" pitchFamily="18" charset="2"/>
              <a:buChar char="Þ"/>
            </a:pPr>
            <a:endParaRPr lang="en-US" dirty="0"/>
          </a:p>
          <a:p>
            <a:r>
              <a:rPr lang="en-US" dirty="0"/>
              <a:t>What method to use for doing that?</a:t>
            </a:r>
          </a:p>
          <a:p>
            <a:pPr lvl="1"/>
            <a:r>
              <a:rPr lang="en-US" dirty="0"/>
              <a:t>Mostly statistical tests (Wilcoxon test, t-test, </a:t>
            </a:r>
            <a:r>
              <a:rPr lang="en-US" dirty="0" err="1"/>
              <a:t>etc</a:t>
            </a:r>
            <a:r>
              <a:rPr lang="en-US" dirty="0"/>
              <a:t>…)</a:t>
            </a:r>
          </a:p>
          <a:p>
            <a:pPr marL="342900" lvl="1" indent="0">
              <a:buNone/>
            </a:pPr>
            <a:endParaRPr lang="en-US" dirty="0"/>
          </a:p>
          <a:p>
            <a:r>
              <a:rPr lang="en-US" dirty="0"/>
              <a:t>Why not simply using fold-change (FC)?</a:t>
            </a:r>
          </a:p>
          <a:p>
            <a:pPr lvl="1"/>
            <a:r>
              <a:rPr lang="en-US" dirty="0"/>
              <a:t>Many FP or FN would be expected, because does not take into consideration:</a:t>
            </a:r>
          </a:p>
          <a:p>
            <a:pPr lvl="2"/>
            <a:r>
              <a:rPr lang="en-US" dirty="0"/>
              <a:t>Low expressed genes that will tend to have higher FC (vs High)</a:t>
            </a:r>
          </a:p>
          <a:p>
            <a:pPr lvl="2"/>
            <a:r>
              <a:rPr lang="en-US" dirty="0"/>
              <a:t>The distribution of the data (inherent variance of gene expression)</a:t>
            </a:r>
            <a:endParaRPr lang="en-CH" dirty="0"/>
          </a:p>
        </p:txBody>
      </p:sp>
      <p:sp>
        <p:nvSpPr>
          <p:cNvPr id="3" name="Title 2">
            <a:extLst>
              <a:ext uri="{FF2B5EF4-FFF2-40B4-BE49-F238E27FC236}">
                <a16:creationId xmlns:a16="http://schemas.microsoft.com/office/drawing/2014/main" id="{35C8E664-50EF-44B7-B445-8F672C49A71B}"/>
              </a:ext>
            </a:extLst>
          </p:cNvPr>
          <p:cNvSpPr>
            <a:spLocks noGrp="1"/>
          </p:cNvSpPr>
          <p:nvPr>
            <p:ph type="title"/>
          </p:nvPr>
        </p:nvSpPr>
        <p:spPr/>
        <p:txBody>
          <a:bodyPr>
            <a:normAutofit fontScale="90000"/>
          </a:bodyPr>
          <a:lstStyle/>
          <a:p>
            <a:r>
              <a:rPr lang="en-US" dirty="0"/>
              <a:t>Differential Expression (DE) analysis</a:t>
            </a:r>
            <a:endParaRPr lang="en-CH" dirty="0"/>
          </a:p>
        </p:txBody>
      </p:sp>
      <p:sp>
        <p:nvSpPr>
          <p:cNvPr id="4" name="Date Placeholder 3">
            <a:extLst>
              <a:ext uri="{FF2B5EF4-FFF2-40B4-BE49-F238E27FC236}">
                <a16:creationId xmlns:a16="http://schemas.microsoft.com/office/drawing/2014/main" id="{EBABCD05-3F83-49DE-BA9B-BA6F22A9C2E8}"/>
              </a:ext>
            </a:extLst>
          </p:cNvPr>
          <p:cNvSpPr>
            <a:spLocks noGrp="1"/>
          </p:cNvSpPr>
          <p:nvPr>
            <p:ph type="dt" sz="half" idx="14"/>
          </p:nvPr>
        </p:nvSpPr>
        <p:spPr/>
        <p:txBody>
          <a:bodyPr/>
          <a:lstStyle/>
          <a:p>
            <a:r>
              <a:rPr lang="fr-CH" dirty="0"/>
              <a:t>BIOENG-420  SINGLE-CELL BIOLOGY</a:t>
            </a:r>
            <a:endParaRPr lang="fr-FR" dirty="0"/>
          </a:p>
        </p:txBody>
      </p:sp>
      <p:sp>
        <p:nvSpPr>
          <p:cNvPr id="5" name="Footer Placeholder 4">
            <a:extLst>
              <a:ext uri="{FF2B5EF4-FFF2-40B4-BE49-F238E27FC236}">
                <a16:creationId xmlns:a16="http://schemas.microsoft.com/office/drawing/2014/main" id="{43BAA3C4-290E-465A-B891-D921A1C8B405}"/>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FDA34F5E-DAB5-4B8F-84F0-7B0264DC97A0}"/>
              </a:ext>
            </a:extLst>
          </p:cNvPr>
          <p:cNvSpPr>
            <a:spLocks noGrp="1"/>
          </p:cNvSpPr>
          <p:nvPr>
            <p:ph type="sldNum" sz="quarter" idx="16"/>
          </p:nvPr>
        </p:nvSpPr>
        <p:spPr/>
        <p:txBody>
          <a:bodyPr/>
          <a:lstStyle/>
          <a:p>
            <a:fld id="{E1E1CD7C-2161-7D43-862E-CE4C333CD873}" type="slidenum">
              <a:rPr lang="fr-FR" smtClean="0"/>
              <a:pPr/>
              <a:t>29</a:t>
            </a:fld>
            <a:endParaRPr lang="fr-FR" dirty="0"/>
          </a:p>
        </p:txBody>
      </p:sp>
    </p:spTree>
    <p:extLst>
      <p:ext uri="{BB962C8B-B14F-4D97-AF65-F5344CB8AC3E}">
        <p14:creationId xmlns:p14="http://schemas.microsoft.com/office/powerpoint/2010/main" val="21011202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90DC52-EC25-1A40-C780-4C6904BAB1EB}"/>
              </a:ext>
            </a:extLst>
          </p:cNvPr>
          <p:cNvSpPr>
            <a:spLocks noGrp="1"/>
          </p:cNvSpPr>
          <p:nvPr>
            <p:ph type="title"/>
          </p:nvPr>
        </p:nvSpPr>
        <p:spPr>
          <a:xfrm>
            <a:off x="904875" y="179552"/>
            <a:ext cx="6947038" cy="1072753"/>
          </a:xfrm>
        </p:spPr>
        <p:txBody>
          <a:bodyPr/>
          <a:lstStyle/>
          <a:p>
            <a:r>
              <a:rPr lang="en-US" dirty="0"/>
              <a:t>One genome: diverse functional outputs</a:t>
            </a:r>
            <a:endParaRPr lang="LID4096" dirty="0"/>
          </a:p>
        </p:txBody>
      </p:sp>
      <p:sp>
        <p:nvSpPr>
          <p:cNvPr id="4" name="Date Placeholder 3">
            <a:extLst>
              <a:ext uri="{FF2B5EF4-FFF2-40B4-BE49-F238E27FC236}">
                <a16:creationId xmlns:a16="http://schemas.microsoft.com/office/drawing/2014/main" id="{608EE952-7692-0155-BBA3-21971604A850}"/>
              </a:ext>
            </a:extLst>
          </p:cNvPr>
          <p:cNvSpPr>
            <a:spLocks noGrp="1"/>
          </p:cNvSpPr>
          <p:nvPr>
            <p:ph type="dt" sz="half" idx="10"/>
          </p:nvPr>
        </p:nvSpPr>
        <p:spPr/>
        <p:txBody>
          <a:bodyPr/>
          <a:lstStyle/>
          <a:p>
            <a:r>
              <a:rPr lang="en-US"/>
              <a:t>CAS Module 3 – Single-cell RNA-seq analysis</a:t>
            </a:r>
            <a:endParaRPr lang="en-US" dirty="0"/>
          </a:p>
        </p:txBody>
      </p:sp>
      <p:sp>
        <p:nvSpPr>
          <p:cNvPr id="5" name="Footer Placeholder 4">
            <a:extLst>
              <a:ext uri="{FF2B5EF4-FFF2-40B4-BE49-F238E27FC236}">
                <a16:creationId xmlns:a16="http://schemas.microsoft.com/office/drawing/2014/main" id="{FCD743AF-0917-2961-FF7E-22F68B18D3AC}"/>
              </a:ext>
            </a:extLst>
          </p:cNvPr>
          <p:cNvSpPr>
            <a:spLocks noGrp="1"/>
          </p:cNvSpPr>
          <p:nvPr>
            <p:ph type="ftr" sz="quarter" idx="11"/>
          </p:nvPr>
        </p:nvSpPr>
        <p:spPr/>
        <p:txBody>
          <a:bodyPr/>
          <a:lstStyle/>
          <a:p>
            <a:r>
              <a:rPr lang="en-US"/>
              <a:t>Vincent Gardeux</a:t>
            </a:r>
            <a:endParaRPr lang="en-US" dirty="0"/>
          </a:p>
        </p:txBody>
      </p:sp>
      <p:sp>
        <p:nvSpPr>
          <p:cNvPr id="6" name="Slide Number Placeholder 5">
            <a:extLst>
              <a:ext uri="{FF2B5EF4-FFF2-40B4-BE49-F238E27FC236}">
                <a16:creationId xmlns:a16="http://schemas.microsoft.com/office/drawing/2014/main" id="{6FABF4CF-B97A-CF7D-AAE0-CB40C089EE5A}"/>
              </a:ext>
            </a:extLst>
          </p:cNvPr>
          <p:cNvSpPr>
            <a:spLocks noGrp="1"/>
          </p:cNvSpPr>
          <p:nvPr>
            <p:ph type="sldNum" sz="quarter" idx="12"/>
          </p:nvPr>
        </p:nvSpPr>
        <p:spPr/>
        <p:txBody>
          <a:bodyPr/>
          <a:lstStyle/>
          <a:p>
            <a:fld id="{330EA680-D336-4FF7-8B7A-9848BB0A1C32}" type="slidenum">
              <a:rPr lang="en-US" smtClean="0"/>
              <a:t>3</a:t>
            </a:fld>
            <a:endParaRPr lang="en-US"/>
          </a:p>
        </p:txBody>
      </p:sp>
      <p:grpSp>
        <p:nvGrpSpPr>
          <p:cNvPr id="9" name="Group 358">
            <a:extLst>
              <a:ext uri="{FF2B5EF4-FFF2-40B4-BE49-F238E27FC236}">
                <a16:creationId xmlns:a16="http://schemas.microsoft.com/office/drawing/2014/main" id="{BE37F276-837D-5406-4DF8-04976EAF3451}"/>
              </a:ext>
            </a:extLst>
          </p:cNvPr>
          <p:cNvGrpSpPr/>
          <p:nvPr/>
        </p:nvGrpSpPr>
        <p:grpSpPr>
          <a:xfrm>
            <a:off x="484225" y="798337"/>
            <a:ext cx="1680211" cy="2115564"/>
            <a:chOff x="0" y="0"/>
            <a:chExt cx="1680209" cy="2115563"/>
          </a:xfrm>
        </p:grpSpPr>
        <p:pic>
          <p:nvPicPr>
            <p:cNvPr id="10" name="Human_genome_to_genes.png" descr="Human_genome_to_genes.png">
              <a:extLst>
                <a:ext uri="{FF2B5EF4-FFF2-40B4-BE49-F238E27FC236}">
                  <a16:creationId xmlns:a16="http://schemas.microsoft.com/office/drawing/2014/main" id="{C6DF654E-85A7-C03E-B1CD-5C9FD49C261E}"/>
                </a:ext>
              </a:extLst>
            </p:cNvPr>
            <p:cNvPicPr>
              <a:picLocks noChangeAspect="1"/>
            </p:cNvPicPr>
            <p:nvPr/>
          </p:nvPicPr>
          <p:blipFill>
            <a:blip r:embed="rId2"/>
            <a:stretch>
              <a:fillRect/>
            </a:stretch>
          </p:blipFill>
          <p:spPr>
            <a:xfrm>
              <a:off x="0" y="0"/>
              <a:ext cx="1634583" cy="738993"/>
            </a:xfrm>
            <a:prstGeom prst="rect">
              <a:avLst/>
            </a:prstGeom>
            <a:ln w="12700" cap="flat">
              <a:noFill/>
              <a:miter lim="400000"/>
            </a:ln>
            <a:effectLst/>
          </p:spPr>
        </p:pic>
        <p:sp>
          <p:nvSpPr>
            <p:cNvPr id="11" name="Shape 357">
              <a:extLst>
                <a:ext uri="{FF2B5EF4-FFF2-40B4-BE49-F238E27FC236}">
                  <a16:creationId xmlns:a16="http://schemas.microsoft.com/office/drawing/2014/main" id="{2F12C2E8-AA26-A4BB-A5FF-6410360D12F1}"/>
                </a:ext>
              </a:extLst>
            </p:cNvPr>
            <p:cNvSpPr/>
            <p:nvPr/>
          </p:nvSpPr>
          <p:spPr>
            <a:xfrm>
              <a:off x="410209" y="845563"/>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2145" tIns="32145" rIns="32145" bIns="32145" numCol="1" anchor="t">
              <a:spAutoFit/>
            </a:bodyPr>
            <a:lstStyle>
              <a:lvl1pPr defTabSz="914400">
                <a:defRPr>
                  <a:solidFill>
                    <a:srgbClr val="000000"/>
                  </a:solidFill>
                  <a:latin typeface="Helvetica Neue"/>
                  <a:ea typeface="Helvetica Neue"/>
                  <a:cs typeface="Helvetica Neue"/>
                  <a:sym typeface="Helvetica Neue"/>
                </a:defRPr>
              </a:lvl1pPr>
            </a:lstStyle>
            <a:p>
              <a:r>
                <a:t>1 genome</a:t>
              </a:r>
            </a:p>
          </p:txBody>
        </p:sp>
      </p:grpSp>
      <p:sp>
        <p:nvSpPr>
          <p:cNvPr id="12" name="Shape 359">
            <a:extLst>
              <a:ext uri="{FF2B5EF4-FFF2-40B4-BE49-F238E27FC236}">
                <a16:creationId xmlns:a16="http://schemas.microsoft.com/office/drawing/2014/main" id="{7D600765-55FA-1DCE-BA2E-2A1CADF89CBC}"/>
              </a:ext>
            </a:extLst>
          </p:cNvPr>
          <p:cNvSpPr/>
          <p:nvPr/>
        </p:nvSpPr>
        <p:spPr>
          <a:xfrm>
            <a:off x="3545725" y="2086281"/>
            <a:ext cx="5300598" cy="2793625"/>
          </a:xfrm>
          <a:prstGeom prst="roundRect">
            <a:avLst>
              <a:gd name="adj" fmla="val 13924"/>
            </a:avLst>
          </a:prstGeom>
          <a:solidFill>
            <a:srgbClr val="FEFEFE"/>
          </a:solidFill>
          <a:ln w="12700">
            <a:solidFill>
              <a:srgbClr val="000000"/>
            </a:solidFill>
            <a:bevel/>
          </a:ln>
        </p:spPr>
        <p:txBody>
          <a:bodyPr lIns="45719" rIns="45719"/>
          <a:lstStyle/>
          <a:p>
            <a:pPr defTabSz="642915">
              <a:defRPr sz="2900">
                <a:solidFill>
                  <a:srgbClr val="FEFEFE"/>
                </a:solidFill>
              </a:defRPr>
            </a:pPr>
            <a:endParaRPr/>
          </a:p>
        </p:txBody>
      </p:sp>
      <p:sp>
        <p:nvSpPr>
          <p:cNvPr id="13" name="Shape 361">
            <a:extLst>
              <a:ext uri="{FF2B5EF4-FFF2-40B4-BE49-F238E27FC236}">
                <a16:creationId xmlns:a16="http://schemas.microsoft.com/office/drawing/2014/main" id="{C599AF47-E29A-D48A-205B-CE30183F30BF}"/>
              </a:ext>
            </a:extLst>
          </p:cNvPr>
          <p:cNvSpPr txBox="1"/>
          <p:nvPr/>
        </p:nvSpPr>
        <p:spPr>
          <a:xfrm>
            <a:off x="1270369" y="1915973"/>
            <a:ext cx="2505632" cy="84190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5" tIns="32145" rIns="32145" bIns="32145"/>
          <a:lstStyle/>
          <a:p>
            <a:pPr algn="ctr" defTabSz="642915">
              <a:defRPr i="1">
                <a:solidFill>
                  <a:srgbClr val="000000"/>
                </a:solidFill>
                <a:latin typeface="Helvetica Neue"/>
                <a:ea typeface="Helvetica Neue"/>
                <a:cs typeface="Helvetica Neue"/>
                <a:sym typeface="Helvetica Neue"/>
              </a:defRPr>
            </a:pPr>
            <a:r>
              <a:t>Remarkable </a:t>
            </a:r>
          </a:p>
          <a:p>
            <a:pPr algn="ctr" defTabSz="642915">
              <a:defRPr i="1">
                <a:solidFill>
                  <a:srgbClr val="000000"/>
                </a:solidFill>
                <a:latin typeface="Helvetica Neue"/>
                <a:ea typeface="Helvetica Neue"/>
                <a:cs typeface="Helvetica Neue"/>
                <a:sym typeface="Helvetica Neue"/>
              </a:defRPr>
            </a:pPr>
            <a:r>
              <a:t>cellular diversity</a:t>
            </a:r>
          </a:p>
          <a:p>
            <a:pPr algn="ctr" defTabSz="642915">
              <a:defRPr i="1">
                <a:solidFill>
                  <a:srgbClr val="000000"/>
                </a:solidFill>
                <a:latin typeface="Helvetica Neue"/>
                <a:ea typeface="Helvetica Neue"/>
                <a:cs typeface="Helvetica Neue"/>
                <a:sym typeface="Helvetica Neue"/>
              </a:defRPr>
            </a:pPr>
            <a:r>
              <a:t>and specialisation</a:t>
            </a:r>
          </a:p>
        </p:txBody>
      </p:sp>
      <p:sp>
        <p:nvSpPr>
          <p:cNvPr id="14" name="Shape 364">
            <a:extLst>
              <a:ext uri="{FF2B5EF4-FFF2-40B4-BE49-F238E27FC236}">
                <a16:creationId xmlns:a16="http://schemas.microsoft.com/office/drawing/2014/main" id="{C29B69D2-351F-6D67-6780-6E62D070D60F}"/>
              </a:ext>
            </a:extLst>
          </p:cNvPr>
          <p:cNvSpPr/>
          <p:nvPr/>
        </p:nvSpPr>
        <p:spPr>
          <a:xfrm>
            <a:off x="2364793" y="1648271"/>
            <a:ext cx="1240107" cy="507237"/>
          </a:xfrm>
          <a:prstGeom prst="line">
            <a:avLst/>
          </a:prstGeom>
          <a:ln w="12700">
            <a:solidFill>
              <a:srgbClr val="000000"/>
            </a:solidFill>
            <a:bevel/>
            <a:tailEnd type="triangle"/>
          </a:ln>
        </p:spPr>
        <p:txBody>
          <a:bodyPr lIns="45719" rIns="45719"/>
          <a:lstStyle/>
          <a:p>
            <a:pPr defTabSz="914400">
              <a:defRPr sz="1800">
                <a:solidFill>
                  <a:srgbClr val="000000"/>
                </a:solidFill>
                <a:latin typeface="Calibri"/>
                <a:ea typeface="Calibri"/>
                <a:cs typeface="Calibri"/>
                <a:sym typeface="Calibri"/>
              </a:defRPr>
            </a:pPr>
            <a:endParaRPr/>
          </a:p>
        </p:txBody>
      </p:sp>
      <p:sp>
        <p:nvSpPr>
          <p:cNvPr id="15" name="Shape 365">
            <a:extLst>
              <a:ext uri="{FF2B5EF4-FFF2-40B4-BE49-F238E27FC236}">
                <a16:creationId xmlns:a16="http://schemas.microsoft.com/office/drawing/2014/main" id="{81F041DA-FD50-63ED-2BC7-8D2245B64382}"/>
              </a:ext>
            </a:extLst>
          </p:cNvPr>
          <p:cNvSpPr txBox="1"/>
          <p:nvPr/>
        </p:nvSpPr>
        <p:spPr>
          <a:xfrm>
            <a:off x="3001609" y="989606"/>
            <a:ext cx="5387996" cy="4406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5" tIns="32145" rIns="32145" bIns="32145">
            <a:spAutoFit/>
          </a:bodyPr>
          <a:lstStyle>
            <a:lvl1pPr algn="ctr" defTabSz="914400">
              <a:defRPr>
                <a:solidFill>
                  <a:srgbClr val="000000"/>
                </a:solidFill>
                <a:latin typeface="Helvetica Neue"/>
                <a:ea typeface="Helvetica Neue"/>
                <a:cs typeface="Helvetica Neue"/>
                <a:sym typeface="Helvetica Neue"/>
              </a:defRPr>
            </a:lvl1pPr>
          </a:lstStyle>
          <a:p>
            <a:r>
              <a:rPr dirty="0"/>
              <a:t>One genome gives rise to a multitude of different cell types with highly distinct morphologies &amp; functions</a:t>
            </a:r>
          </a:p>
        </p:txBody>
      </p:sp>
      <p:sp>
        <p:nvSpPr>
          <p:cNvPr id="16" name="Shape 375">
            <a:extLst>
              <a:ext uri="{FF2B5EF4-FFF2-40B4-BE49-F238E27FC236}">
                <a16:creationId xmlns:a16="http://schemas.microsoft.com/office/drawing/2014/main" id="{60E1FF95-FEA4-07B9-983C-5B9A653464FD}"/>
              </a:ext>
            </a:extLst>
          </p:cNvPr>
          <p:cNvSpPr txBox="1"/>
          <p:nvPr/>
        </p:nvSpPr>
        <p:spPr>
          <a:xfrm>
            <a:off x="7706995" y="4926416"/>
            <a:ext cx="1344893" cy="1955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914400">
              <a:defRPr sz="800" i="1">
                <a:solidFill>
                  <a:srgbClr val="000000"/>
                </a:solidFill>
                <a:latin typeface="Helvetica Neue"/>
                <a:ea typeface="Helvetica Neue"/>
                <a:cs typeface="Helvetica Neue"/>
                <a:sym typeface="Helvetica Neue"/>
              </a:defRPr>
            </a:lvl1pPr>
          </a:lstStyle>
          <a:p>
            <a:r>
              <a:t>anatomyandphysiology.com</a:t>
            </a:r>
          </a:p>
        </p:txBody>
      </p:sp>
      <p:grpSp>
        <p:nvGrpSpPr>
          <p:cNvPr id="17" name="Group">
            <a:extLst>
              <a:ext uri="{FF2B5EF4-FFF2-40B4-BE49-F238E27FC236}">
                <a16:creationId xmlns:a16="http://schemas.microsoft.com/office/drawing/2014/main" id="{2A60A3CC-3900-34B3-27E7-006DEB0564F1}"/>
              </a:ext>
            </a:extLst>
          </p:cNvPr>
          <p:cNvGrpSpPr/>
          <p:nvPr/>
        </p:nvGrpSpPr>
        <p:grpSpPr>
          <a:xfrm>
            <a:off x="3906634" y="2255345"/>
            <a:ext cx="4666883" cy="2430097"/>
            <a:chOff x="0" y="0"/>
            <a:chExt cx="4666881" cy="2430096"/>
          </a:xfrm>
        </p:grpSpPr>
        <p:pic>
          <p:nvPicPr>
            <p:cNvPr id="18" name="tumblr_n8d3oqfUv71tn0g53o1_500.png" descr="tumblr_n8d3oqfUv71tn0g53o1_500.png">
              <a:extLst>
                <a:ext uri="{FF2B5EF4-FFF2-40B4-BE49-F238E27FC236}">
                  <a16:creationId xmlns:a16="http://schemas.microsoft.com/office/drawing/2014/main" id="{53A820EE-6E52-9E72-3E91-506663FB90B4}"/>
                </a:ext>
              </a:extLst>
            </p:cNvPr>
            <p:cNvPicPr>
              <a:picLocks noChangeAspect="1"/>
            </p:cNvPicPr>
            <p:nvPr/>
          </p:nvPicPr>
          <p:blipFill>
            <a:blip r:embed="rId3"/>
            <a:stretch>
              <a:fillRect/>
            </a:stretch>
          </p:blipFill>
          <p:spPr>
            <a:xfrm>
              <a:off x="494379" y="212500"/>
              <a:ext cx="3719102" cy="2119889"/>
            </a:xfrm>
            <a:prstGeom prst="rect">
              <a:avLst/>
            </a:prstGeom>
            <a:ln w="12700" cap="flat">
              <a:noFill/>
              <a:miter lim="400000"/>
            </a:ln>
            <a:effectLst/>
          </p:spPr>
        </p:pic>
        <p:sp>
          <p:nvSpPr>
            <p:cNvPr id="19" name="Shape 366">
              <a:extLst>
                <a:ext uri="{FF2B5EF4-FFF2-40B4-BE49-F238E27FC236}">
                  <a16:creationId xmlns:a16="http://schemas.microsoft.com/office/drawing/2014/main" id="{94F2552A-E053-1858-7069-952B01A7379E}"/>
                </a:ext>
              </a:extLst>
            </p:cNvPr>
            <p:cNvSpPr txBox="1"/>
            <p:nvPr/>
          </p:nvSpPr>
          <p:spPr>
            <a:xfrm>
              <a:off x="1406464" y="12344"/>
              <a:ext cx="765016" cy="22548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2145" tIns="32145" rIns="32145" bIns="32145" numCol="1" anchor="t">
              <a:spAutoFit/>
            </a:bodyPr>
            <a:lstStyle>
              <a:lvl1pPr defTabSz="914400">
                <a:defRPr sz="1100" i="1">
                  <a:solidFill>
                    <a:schemeClr val="accent1"/>
                  </a:solidFill>
                  <a:latin typeface="Helvetica Neue"/>
                  <a:ea typeface="Helvetica Neue"/>
                  <a:cs typeface="Helvetica Neue"/>
                  <a:sym typeface="Helvetica Neue"/>
                </a:defRPr>
              </a:lvl1pPr>
            </a:lstStyle>
            <a:p>
              <a:r>
                <a:t>Blood cells</a:t>
              </a:r>
            </a:p>
          </p:txBody>
        </p:sp>
        <p:sp>
          <p:nvSpPr>
            <p:cNvPr id="20" name="Shape 367">
              <a:extLst>
                <a:ext uri="{FF2B5EF4-FFF2-40B4-BE49-F238E27FC236}">
                  <a16:creationId xmlns:a16="http://schemas.microsoft.com/office/drawing/2014/main" id="{CA3186CE-9CE5-F9BD-2F44-FE8433CD9671}"/>
                </a:ext>
              </a:extLst>
            </p:cNvPr>
            <p:cNvSpPr txBox="1"/>
            <p:nvPr/>
          </p:nvSpPr>
          <p:spPr>
            <a:xfrm>
              <a:off x="2511079" y="135812"/>
              <a:ext cx="524592" cy="22548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2145" tIns="32145" rIns="32145" bIns="32145" numCol="1" anchor="t">
              <a:spAutoFit/>
            </a:bodyPr>
            <a:lstStyle>
              <a:lvl1pPr defTabSz="914400">
                <a:defRPr sz="1100" i="1">
                  <a:solidFill>
                    <a:schemeClr val="accent1"/>
                  </a:solidFill>
                  <a:latin typeface="Helvetica Neue"/>
                  <a:ea typeface="Helvetica Neue"/>
                  <a:cs typeface="Helvetica Neue"/>
                  <a:sym typeface="Helvetica Neue"/>
                </a:defRPr>
              </a:lvl1pPr>
            </a:lstStyle>
            <a:p>
              <a:r>
                <a:t>Fat cell</a:t>
              </a:r>
            </a:p>
          </p:txBody>
        </p:sp>
        <p:sp>
          <p:nvSpPr>
            <p:cNvPr id="21" name="Shape 368">
              <a:extLst>
                <a:ext uri="{FF2B5EF4-FFF2-40B4-BE49-F238E27FC236}">
                  <a16:creationId xmlns:a16="http://schemas.microsoft.com/office/drawing/2014/main" id="{0317C564-4226-DDCF-D8B6-90DE66AA36C0}"/>
                </a:ext>
              </a:extLst>
            </p:cNvPr>
            <p:cNvSpPr txBox="1"/>
            <p:nvPr/>
          </p:nvSpPr>
          <p:spPr>
            <a:xfrm>
              <a:off x="3616402" y="0"/>
              <a:ext cx="899687" cy="22548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2145" tIns="32145" rIns="32145" bIns="32145" numCol="1" anchor="t">
              <a:spAutoFit/>
            </a:bodyPr>
            <a:lstStyle>
              <a:lvl1pPr defTabSz="914400">
                <a:defRPr sz="1100" i="1">
                  <a:solidFill>
                    <a:schemeClr val="accent1"/>
                  </a:solidFill>
                  <a:latin typeface="Helvetica Neue"/>
                  <a:ea typeface="Helvetica Neue"/>
                  <a:cs typeface="Helvetica Neue"/>
                  <a:sym typeface="Helvetica Neue"/>
                </a:defRPr>
              </a:lvl1pPr>
            </a:lstStyle>
            <a:p>
              <a:r>
                <a:t>Immune cells</a:t>
              </a:r>
            </a:p>
          </p:txBody>
        </p:sp>
        <p:sp>
          <p:nvSpPr>
            <p:cNvPr id="22" name="Shape 371">
              <a:extLst>
                <a:ext uri="{FF2B5EF4-FFF2-40B4-BE49-F238E27FC236}">
                  <a16:creationId xmlns:a16="http://schemas.microsoft.com/office/drawing/2014/main" id="{5A87C8BA-9BBE-2139-DA74-2A34244C901A}"/>
                </a:ext>
              </a:extLst>
            </p:cNvPr>
            <p:cNvSpPr txBox="1"/>
            <p:nvPr/>
          </p:nvSpPr>
          <p:spPr>
            <a:xfrm>
              <a:off x="0" y="1879808"/>
              <a:ext cx="524452" cy="22548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2145" tIns="32145" rIns="32145" bIns="32145" numCol="1" anchor="t">
              <a:spAutoFit/>
            </a:bodyPr>
            <a:lstStyle>
              <a:lvl1pPr defTabSz="914400">
                <a:defRPr sz="1100" i="1">
                  <a:solidFill>
                    <a:schemeClr val="accent1"/>
                  </a:solidFill>
                  <a:latin typeface="Helvetica Neue"/>
                  <a:ea typeface="Helvetica Neue"/>
                  <a:cs typeface="Helvetica Neue"/>
                  <a:sym typeface="Helvetica Neue"/>
                </a:defRPr>
              </a:lvl1pPr>
            </a:lstStyle>
            <a:p>
              <a:r>
                <a:t>Muscle</a:t>
              </a:r>
            </a:p>
          </p:txBody>
        </p:sp>
        <p:sp>
          <p:nvSpPr>
            <p:cNvPr id="23" name="Shape 372">
              <a:extLst>
                <a:ext uri="{FF2B5EF4-FFF2-40B4-BE49-F238E27FC236}">
                  <a16:creationId xmlns:a16="http://schemas.microsoft.com/office/drawing/2014/main" id="{7B98A50C-F5BD-6CF3-4F2F-8FA6B7A91022}"/>
                </a:ext>
              </a:extLst>
            </p:cNvPr>
            <p:cNvSpPr txBox="1"/>
            <p:nvPr/>
          </p:nvSpPr>
          <p:spPr>
            <a:xfrm>
              <a:off x="226309" y="802330"/>
              <a:ext cx="343401" cy="22548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2145" tIns="32145" rIns="32145" bIns="32145" numCol="1" anchor="t">
              <a:spAutoFit/>
            </a:bodyPr>
            <a:lstStyle>
              <a:lvl1pPr defTabSz="914400">
                <a:defRPr sz="1100" i="1">
                  <a:solidFill>
                    <a:schemeClr val="accent1"/>
                  </a:solidFill>
                  <a:latin typeface="Helvetica Neue"/>
                  <a:ea typeface="Helvetica Neue"/>
                  <a:cs typeface="Helvetica Neue"/>
                  <a:sym typeface="Helvetica Neue"/>
                </a:defRPr>
              </a:lvl1pPr>
            </a:lstStyle>
            <a:p>
              <a:r>
                <a:t>Skin</a:t>
              </a:r>
            </a:p>
          </p:txBody>
        </p:sp>
        <p:sp>
          <p:nvSpPr>
            <p:cNvPr id="24" name="Shape 371">
              <a:extLst>
                <a:ext uri="{FF2B5EF4-FFF2-40B4-BE49-F238E27FC236}">
                  <a16:creationId xmlns:a16="http://schemas.microsoft.com/office/drawing/2014/main" id="{D9EE1966-8D92-042A-0600-322A083BC393}"/>
                </a:ext>
              </a:extLst>
            </p:cNvPr>
            <p:cNvSpPr txBox="1"/>
            <p:nvPr/>
          </p:nvSpPr>
          <p:spPr>
            <a:xfrm>
              <a:off x="3566352" y="2204616"/>
              <a:ext cx="490924" cy="22548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2145" tIns="32145" rIns="32145" bIns="32145" numCol="1" anchor="t">
              <a:spAutoFit/>
            </a:bodyPr>
            <a:lstStyle>
              <a:lvl1pPr defTabSz="914400">
                <a:defRPr sz="1100" i="1">
                  <a:solidFill>
                    <a:schemeClr val="accent1"/>
                  </a:solidFill>
                  <a:latin typeface="Helvetica Neue"/>
                  <a:ea typeface="Helvetica Neue"/>
                  <a:cs typeface="Helvetica Neue"/>
                  <a:sym typeface="Helvetica Neue"/>
                </a:defRPr>
              </a:lvl1pPr>
            </a:lstStyle>
            <a:p>
              <a:r>
                <a:t>Sperm</a:t>
              </a:r>
            </a:p>
          </p:txBody>
        </p:sp>
        <p:sp>
          <p:nvSpPr>
            <p:cNvPr id="25" name="Shape 371">
              <a:extLst>
                <a:ext uri="{FF2B5EF4-FFF2-40B4-BE49-F238E27FC236}">
                  <a16:creationId xmlns:a16="http://schemas.microsoft.com/office/drawing/2014/main" id="{92CB6499-8DFC-33E7-6F42-A8E48C3D7973}"/>
                </a:ext>
              </a:extLst>
            </p:cNvPr>
            <p:cNvSpPr txBox="1"/>
            <p:nvPr/>
          </p:nvSpPr>
          <p:spPr>
            <a:xfrm>
              <a:off x="3974371" y="1469885"/>
              <a:ext cx="692511" cy="22548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2145" tIns="32145" rIns="32145" bIns="32145" numCol="1" anchor="t">
              <a:spAutoFit/>
            </a:bodyPr>
            <a:lstStyle>
              <a:lvl1pPr defTabSz="914400">
                <a:defRPr sz="1100" i="1">
                  <a:solidFill>
                    <a:schemeClr val="accent1"/>
                  </a:solidFill>
                  <a:latin typeface="Helvetica Neue"/>
                  <a:ea typeface="Helvetica Neue"/>
                  <a:cs typeface="Helvetica Neue"/>
                  <a:sym typeface="Helvetica Neue"/>
                </a:defRPr>
              </a:lvl1pPr>
            </a:lstStyle>
            <a:p>
              <a:r>
                <a:t>Nerve cell</a:t>
              </a:r>
            </a:p>
          </p:txBody>
        </p:sp>
        <p:sp>
          <p:nvSpPr>
            <p:cNvPr id="26" name="Rectangle">
              <a:extLst>
                <a:ext uri="{FF2B5EF4-FFF2-40B4-BE49-F238E27FC236}">
                  <a16:creationId xmlns:a16="http://schemas.microsoft.com/office/drawing/2014/main" id="{B381B52C-876F-0D21-69D5-95C9B0258E05}"/>
                </a:ext>
              </a:extLst>
            </p:cNvPr>
            <p:cNvSpPr/>
            <p:nvPr/>
          </p:nvSpPr>
          <p:spPr>
            <a:xfrm>
              <a:off x="3459569" y="2102023"/>
              <a:ext cx="260990" cy="117080"/>
            </a:xfrm>
            <a:prstGeom prst="rect">
              <a:avLst/>
            </a:prstGeom>
            <a:solidFill>
              <a:srgbClr val="FFFFFF"/>
            </a:solidFill>
            <a:ln w="12700" cap="flat">
              <a:solidFill>
                <a:srgbClr val="FFFFFF"/>
              </a:solidFill>
              <a:prstDash val="solid"/>
              <a:miter lim="800000"/>
            </a:ln>
            <a:effectLst/>
          </p:spPr>
          <p:txBody>
            <a:bodyPr wrap="square" lIns="45719" tIns="45719" rIns="45719" bIns="45719" numCol="1" anchor="ctr">
              <a:noAutofit/>
            </a:bodyPr>
            <a:lstStyle/>
            <a:p>
              <a:endParaRPr/>
            </a:p>
          </p:txBody>
        </p:sp>
        <p:sp>
          <p:nvSpPr>
            <p:cNvPr id="27" name="Rectangle">
              <a:extLst>
                <a:ext uri="{FF2B5EF4-FFF2-40B4-BE49-F238E27FC236}">
                  <a16:creationId xmlns:a16="http://schemas.microsoft.com/office/drawing/2014/main" id="{74E9CA01-BD99-4763-A811-A33E0D02DEAA}"/>
                </a:ext>
              </a:extLst>
            </p:cNvPr>
            <p:cNvSpPr/>
            <p:nvPr/>
          </p:nvSpPr>
          <p:spPr>
            <a:xfrm>
              <a:off x="2781281" y="629632"/>
              <a:ext cx="260990" cy="117079"/>
            </a:xfrm>
            <a:prstGeom prst="rect">
              <a:avLst/>
            </a:prstGeom>
            <a:solidFill>
              <a:srgbClr val="FFFFFF"/>
            </a:solidFill>
            <a:ln w="12700" cap="flat">
              <a:solidFill>
                <a:srgbClr val="FFFFFF"/>
              </a:solidFill>
              <a:prstDash val="solid"/>
              <a:miter lim="800000"/>
            </a:ln>
            <a:effectLst/>
          </p:spPr>
          <p:txBody>
            <a:bodyPr wrap="square" lIns="45719" tIns="45719" rIns="45719" bIns="45719" numCol="1" anchor="ctr">
              <a:noAutofit/>
            </a:bodyPr>
            <a:lstStyle/>
            <a:p>
              <a:endParaRPr/>
            </a:p>
          </p:txBody>
        </p:sp>
        <p:sp>
          <p:nvSpPr>
            <p:cNvPr id="28" name="Rectangle">
              <a:extLst>
                <a:ext uri="{FF2B5EF4-FFF2-40B4-BE49-F238E27FC236}">
                  <a16:creationId xmlns:a16="http://schemas.microsoft.com/office/drawing/2014/main" id="{5D3FF0E7-F259-0318-67EC-0A6CCAB0E6C1}"/>
                </a:ext>
              </a:extLst>
            </p:cNvPr>
            <p:cNvSpPr/>
            <p:nvPr/>
          </p:nvSpPr>
          <p:spPr>
            <a:xfrm>
              <a:off x="3060681" y="1524086"/>
              <a:ext cx="330700" cy="117079"/>
            </a:xfrm>
            <a:prstGeom prst="rect">
              <a:avLst/>
            </a:prstGeom>
            <a:solidFill>
              <a:srgbClr val="FFFFFF"/>
            </a:solidFill>
            <a:ln w="12700" cap="flat">
              <a:solidFill>
                <a:srgbClr val="FFFFFF"/>
              </a:solidFill>
              <a:prstDash val="solid"/>
              <a:miter lim="800000"/>
            </a:ln>
            <a:effectLst/>
          </p:spPr>
          <p:txBody>
            <a:bodyPr wrap="square" lIns="45719" tIns="45719" rIns="45719" bIns="45719" numCol="1" anchor="ctr">
              <a:noAutofit/>
            </a:bodyPr>
            <a:lstStyle/>
            <a:p>
              <a:endParaRPr/>
            </a:p>
          </p:txBody>
        </p:sp>
      </p:grpSp>
    </p:spTree>
    <p:extLst>
      <p:ext uri="{BB962C8B-B14F-4D97-AF65-F5344CB8AC3E}">
        <p14:creationId xmlns:p14="http://schemas.microsoft.com/office/powerpoint/2010/main" val="38306924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9E18AC3-9BCA-4F18-806D-1C122879F598}"/>
              </a:ext>
            </a:extLst>
          </p:cNvPr>
          <p:cNvSpPr>
            <a:spLocks noGrp="1"/>
          </p:cNvSpPr>
          <p:nvPr>
            <p:ph idx="1"/>
          </p:nvPr>
        </p:nvSpPr>
        <p:spPr>
          <a:xfrm>
            <a:off x="0" y="975010"/>
            <a:ext cx="2686737" cy="4168490"/>
          </a:xfrm>
        </p:spPr>
        <p:txBody>
          <a:bodyPr>
            <a:normAutofit/>
          </a:bodyPr>
          <a:lstStyle/>
          <a:p>
            <a:r>
              <a:rPr lang="en-US" sz="1600" b="1" dirty="0"/>
              <a:t>Questions</a:t>
            </a:r>
            <a:r>
              <a:rPr lang="en-US" sz="1600" dirty="0"/>
              <a:t>:</a:t>
            </a:r>
          </a:p>
          <a:p>
            <a:pPr lvl="1"/>
            <a:r>
              <a:rPr lang="en-US" sz="1400" dirty="0"/>
              <a:t>Do you understand all columns?</a:t>
            </a:r>
          </a:p>
          <a:p>
            <a:pPr lvl="1"/>
            <a:r>
              <a:rPr lang="en-US" sz="1400" dirty="0"/>
              <a:t>How is this sorted? Why?</a:t>
            </a:r>
          </a:p>
          <a:p>
            <a:pPr lvl="1"/>
            <a:r>
              <a:rPr lang="en-US" sz="1400" dirty="0"/>
              <a:t>Would you sort it differently?</a:t>
            </a:r>
            <a:endParaRPr lang="en-CH" sz="1400" dirty="0"/>
          </a:p>
        </p:txBody>
      </p:sp>
      <p:sp>
        <p:nvSpPr>
          <p:cNvPr id="3" name="Title 2">
            <a:extLst>
              <a:ext uri="{FF2B5EF4-FFF2-40B4-BE49-F238E27FC236}">
                <a16:creationId xmlns:a16="http://schemas.microsoft.com/office/drawing/2014/main" id="{D07144D9-6A3D-4A46-A754-221225F00386}"/>
              </a:ext>
            </a:extLst>
          </p:cNvPr>
          <p:cNvSpPr>
            <a:spLocks noGrp="1"/>
          </p:cNvSpPr>
          <p:nvPr>
            <p:ph type="title"/>
          </p:nvPr>
        </p:nvSpPr>
        <p:spPr/>
        <p:txBody>
          <a:bodyPr>
            <a:normAutofit fontScale="90000"/>
          </a:bodyPr>
          <a:lstStyle/>
          <a:p>
            <a:r>
              <a:rPr lang="en-US" dirty="0"/>
              <a:t>Typical output of DE method</a:t>
            </a:r>
            <a:endParaRPr lang="en-CH" dirty="0"/>
          </a:p>
        </p:txBody>
      </p:sp>
      <p:sp>
        <p:nvSpPr>
          <p:cNvPr id="4" name="Date Placeholder 3">
            <a:extLst>
              <a:ext uri="{FF2B5EF4-FFF2-40B4-BE49-F238E27FC236}">
                <a16:creationId xmlns:a16="http://schemas.microsoft.com/office/drawing/2014/main" id="{29E7C7C4-B513-4A49-93B8-80AAD3991A72}"/>
              </a:ext>
            </a:extLst>
          </p:cNvPr>
          <p:cNvSpPr>
            <a:spLocks noGrp="1"/>
          </p:cNvSpPr>
          <p:nvPr>
            <p:ph type="dt" sz="half" idx="14"/>
          </p:nvPr>
        </p:nvSpPr>
        <p:spPr/>
        <p:txBody>
          <a:bodyPr/>
          <a:lstStyle/>
          <a:p>
            <a:r>
              <a:rPr lang="fr-CH" dirty="0"/>
              <a:t>BIOENG-420  SINGLE-CELL BIOLOGY</a:t>
            </a:r>
            <a:endParaRPr lang="fr-FR" dirty="0"/>
          </a:p>
        </p:txBody>
      </p:sp>
      <p:sp>
        <p:nvSpPr>
          <p:cNvPr id="5" name="Footer Placeholder 4">
            <a:extLst>
              <a:ext uri="{FF2B5EF4-FFF2-40B4-BE49-F238E27FC236}">
                <a16:creationId xmlns:a16="http://schemas.microsoft.com/office/drawing/2014/main" id="{6A2AC1C1-AB42-444E-AE0F-943999B4549B}"/>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dirty="0"/>
              <a:t>Vincent Gardeux</a:t>
            </a:r>
          </a:p>
        </p:txBody>
      </p:sp>
      <p:sp>
        <p:nvSpPr>
          <p:cNvPr id="6" name="Slide Number Placeholder 5">
            <a:extLst>
              <a:ext uri="{FF2B5EF4-FFF2-40B4-BE49-F238E27FC236}">
                <a16:creationId xmlns:a16="http://schemas.microsoft.com/office/drawing/2014/main" id="{C573B2F1-E980-4D19-A63D-449760810E52}"/>
              </a:ext>
            </a:extLst>
          </p:cNvPr>
          <p:cNvSpPr>
            <a:spLocks noGrp="1"/>
          </p:cNvSpPr>
          <p:nvPr>
            <p:ph type="sldNum" sz="quarter" idx="16"/>
          </p:nvPr>
        </p:nvSpPr>
        <p:spPr/>
        <p:txBody>
          <a:bodyPr/>
          <a:lstStyle/>
          <a:p>
            <a:fld id="{E1E1CD7C-2161-7D43-862E-CE4C333CD873}" type="slidenum">
              <a:rPr lang="fr-FR" smtClean="0"/>
              <a:pPr/>
              <a:t>30</a:t>
            </a:fld>
            <a:endParaRPr lang="fr-FR" dirty="0"/>
          </a:p>
        </p:txBody>
      </p:sp>
      <p:pic>
        <p:nvPicPr>
          <p:cNvPr id="1028" name="Picture 4">
            <a:extLst>
              <a:ext uri="{FF2B5EF4-FFF2-40B4-BE49-F238E27FC236}">
                <a16:creationId xmlns:a16="http://schemas.microsoft.com/office/drawing/2014/main" id="{67F5BBC0-BD0B-4FCA-B417-EB7CB00E66A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141" r="44365" b="6491"/>
          <a:stretch/>
        </p:blipFill>
        <p:spPr bwMode="auto">
          <a:xfrm>
            <a:off x="2919965" y="1241425"/>
            <a:ext cx="3195085" cy="3032401"/>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656B24D6-B9C7-4E1D-903D-90E29CC72E85}"/>
              </a:ext>
            </a:extLst>
          </p:cNvPr>
          <p:cNvSpPr txBox="1"/>
          <p:nvPr/>
        </p:nvSpPr>
        <p:spPr>
          <a:xfrm>
            <a:off x="370066" y="4456116"/>
            <a:ext cx="7433445" cy="507831"/>
          </a:xfrm>
          <a:prstGeom prst="rect">
            <a:avLst/>
          </a:prstGeom>
          <a:noFill/>
        </p:spPr>
        <p:txBody>
          <a:bodyPr wrap="none" rtlCol="0">
            <a:spAutoFit/>
          </a:bodyPr>
          <a:lstStyle/>
          <a:p>
            <a:r>
              <a:rPr lang="en-US" dirty="0"/>
              <a:t>Usually, in single-cell RNA-seq datasets, this is </a:t>
            </a:r>
            <a:r>
              <a:rPr lang="en-US" b="1" dirty="0"/>
              <a:t>run for each cluster</a:t>
            </a:r>
            <a:r>
              <a:rPr lang="en-US" dirty="0"/>
              <a:t>, to find its marker genes. </a:t>
            </a:r>
          </a:p>
          <a:p>
            <a:r>
              <a:rPr lang="en-US" dirty="0"/>
              <a:t>With Group1 = Cluster, and Group2 = All other cells.</a:t>
            </a:r>
            <a:endParaRPr lang="en-CH" dirty="0"/>
          </a:p>
        </p:txBody>
      </p:sp>
      <p:pic>
        <p:nvPicPr>
          <p:cNvPr id="7" name="Picture 4">
            <a:extLst>
              <a:ext uri="{FF2B5EF4-FFF2-40B4-BE49-F238E27FC236}">
                <a16:creationId xmlns:a16="http://schemas.microsoft.com/office/drawing/2014/main" id="{4765F547-07C3-85D1-3F18-CEB23B2D389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975" t="6141" b="6491"/>
          <a:stretch/>
        </p:blipFill>
        <p:spPr bwMode="auto">
          <a:xfrm>
            <a:off x="6182459" y="1241424"/>
            <a:ext cx="1954034" cy="3032401"/>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B5CE70C5-EA5A-87D3-C398-9F5FE5ED98C6}"/>
              </a:ext>
            </a:extLst>
          </p:cNvPr>
          <p:cNvSpPr/>
          <p:nvPr/>
        </p:nvSpPr>
        <p:spPr>
          <a:xfrm>
            <a:off x="3873500" y="1460500"/>
            <a:ext cx="889000" cy="262600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Tree>
    <p:extLst>
      <p:ext uri="{BB962C8B-B14F-4D97-AF65-F5344CB8AC3E}">
        <p14:creationId xmlns:p14="http://schemas.microsoft.com/office/powerpoint/2010/main" val="31646400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A932CB1-3CD5-4320-9D72-A02B9AF06238}"/>
              </a:ext>
            </a:extLst>
          </p:cNvPr>
          <p:cNvSpPr>
            <a:spLocks noGrp="1"/>
          </p:cNvSpPr>
          <p:nvPr>
            <p:ph type="title"/>
          </p:nvPr>
        </p:nvSpPr>
        <p:spPr/>
        <p:txBody>
          <a:bodyPr>
            <a:normAutofit fontScale="90000"/>
          </a:bodyPr>
          <a:lstStyle/>
          <a:p>
            <a:r>
              <a:rPr lang="en-US" dirty="0"/>
              <a:t>Final analysis pipeline looks like this</a:t>
            </a:r>
            <a:endParaRPr lang="en-CH" dirty="0"/>
          </a:p>
        </p:txBody>
      </p:sp>
      <p:sp>
        <p:nvSpPr>
          <p:cNvPr id="4" name="Date Placeholder 3">
            <a:extLst>
              <a:ext uri="{FF2B5EF4-FFF2-40B4-BE49-F238E27FC236}">
                <a16:creationId xmlns:a16="http://schemas.microsoft.com/office/drawing/2014/main" id="{5A8C8B77-01CA-4005-AD48-3A3A4FD5D7EE}"/>
              </a:ext>
            </a:extLst>
          </p:cNvPr>
          <p:cNvSpPr>
            <a:spLocks noGrp="1"/>
          </p:cNvSpPr>
          <p:nvPr>
            <p:ph type="dt" sz="half" idx="14"/>
          </p:nvPr>
        </p:nvSpPr>
        <p:spPr/>
        <p:txBody>
          <a:bodyPr/>
          <a:lstStyle/>
          <a:p>
            <a:r>
              <a:rPr lang="fr-CH"/>
              <a:t>BIOENG-420  SINGLE-CELL BIOLOGY</a:t>
            </a:r>
            <a:endParaRPr lang="fr-FR" dirty="0"/>
          </a:p>
        </p:txBody>
      </p:sp>
      <p:sp>
        <p:nvSpPr>
          <p:cNvPr id="5" name="Footer Placeholder 4">
            <a:extLst>
              <a:ext uri="{FF2B5EF4-FFF2-40B4-BE49-F238E27FC236}">
                <a16:creationId xmlns:a16="http://schemas.microsoft.com/office/drawing/2014/main" id="{13DC257B-E6F6-469A-BB08-FF4E9D805B67}"/>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9285339C-B152-4A86-9DFB-D86069CA7CF3}"/>
              </a:ext>
            </a:extLst>
          </p:cNvPr>
          <p:cNvSpPr>
            <a:spLocks noGrp="1"/>
          </p:cNvSpPr>
          <p:nvPr>
            <p:ph type="sldNum" sz="quarter" idx="16"/>
          </p:nvPr>
        </p:nvSpPr>
        <p:spPr/>
        <p:txBody>
          <a:bodyPr/>
          <a:lstStyle/>
          <a:p>
            <a:fld id="{E1E1CD7C-2161-7D43-862E-CE4C333CD873}" type="slidenum">
              <a:rPr lang="fr-FR" smtClean="0"/>
              <a:pPr/>
              <a:t>31</a:t>
            </a:fld>
            <a:endParaRPr lang="fr-FR" dirty="0"/>
          </a:p>
        </p:txBody>
      </p:sp>
      <p:pic>
        <p:nvPicPr>
          <p:cNvPr id="7" name="Picture 2">
            <a:extLst>
              <a:ext uri="{FF2B5EF4-FFF2-40B4-BE49-F238E27FC236}">
                <a16:creationId xmlns:a16="http://schemas.microsoft.com/office/drawing/2014/main" id="{EFAA7652-EC06-44A8-B927-66A1B77BBB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67245" y="851898"/>
            <a:ext cx="6060163" cy="3799848"/>
          </a:xfrm>
          <a:prstGeom prst="rect">
            <a:avLst/>
          </a:prstGeom>
          <a:noFill/>
          <a:extLst>
            <a:ext uri="{909E8E84-426E-40DD-AFC4-6F175D3DCCD1}">
              <a14:hiddenFill xmlns:a14="http://schemas.microsoft.com/office/drawing/2010/main">
                <a:solidFill>
                  <a:srgbClr val="FFFFFF"/>
                </a:solidFill>
              </a14:hiddenFill>
            </a:ext>
          </a:extLst>
        </p:spPr>
      </p:pic>
      <p:sp>
        <p:nvSpPr>
          <p:cNvPr id="8" name="Shape 2151">
            <a:extLst>
              <a:ext uri="{FF2B5EF4-FFF2-40B4-BE49-F238E27FC236}">
                <a16:creationId xmlns:a16="http://schemas.microsoft.com/office/drawing/2014/main" id="{3869B3AD-2631-4E09-B8FC-0C46BADBAB53}"/>
              </a:ext>
            </a:extLst>
          </p:cNvPr>
          <p:cNvSpPr txBox="1"/>
          <p:nvPr/>
        </p:nvSpPr>
        <p:spPr>
          <a:xfrm>
            <a:off x="4734352" y="4898248"/>
            <a:ext cx="4293640" cy="21880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2145" tIns="32145" rIns="32145" bIns="32145">
            <a:spAutoFit/>
          </a:bodyPr>
          <a:lstStyle/>
          <a:p>
            <a:pPr algn="l" defTabSz="321457">
              <a:defRPr sz="2000" i="1">
                <a:latin typeface="+mj-lt"/>
                <a:ea typeface="+mj-ea"/>
                <a:cs typeface="+mj-cs"/>
                <a:sym typeface="Helvetica Neue"/>
              </a:defRPr>
            </a:pPr>
            <a:r>
              <a:rPr lang="en-US" sz="1000" dirty="0">
                <a:hlinkClick r:id="rId3"/>
              </a:rPr>
              <a:t>https://hbctraining.github.io/scRNA-seq/lessons/07_SC_clustering_cells_SCT.html</a:t>
            </a:r>
            <a:endParaRPr sz="1000" dirty="0"/>
          </a:p>
        </p:txBody>
      </p:sp>
      <p:sp>
        <p:nvSpPr>
          <p:cNvPr id="2" name="Left Brace 1">
            <a:extLst>
              <a:ext uri="{FF2B5EF4-FFF2-40B4-BE49-F238E27FC236}">
                <a16:creationId xmlns:a16="http://schemas.microsoft.com/office/drawing/2014/main" id="{EECB9C48-2BBF-508C-520D-FFC38F67EF15}"/>
              </a:ext>
            </a:extLst>
          </p:cNvPr>
          <p:cNvSpPr/>
          <p:nvPr/>
        </p:nvSpPr>
        <p:spPr>
          <a:xfrm>
            <a:off x="2959100" y="952500"/>
            <a:ext cx="88900" cy="81280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LID4096"/>
          </a:p>
        </p:txBody>
      </p:sp>
      <p:sp>
        <p:nvSpPr>
          <p:cNvPr id="9" name="TextBox 8">
            <a:extLst>
              <a:ext uri="{FF2B5EF4-FFF2-40B4-BE49-F238E27FC236}">
                <a16:creationId xmlns:a16="http://schemas.microsoft.com/office/drawing/2014/main" id="{C1285C4A-8B1E-1A15-9685-24714BD2B033}"/>
              </a:ext>
            </a:extLst>
          </p:cNvPr>
          <p:cNvSpPr txBox="1"/>
          <p:nvPr/>
        </p:nvSpPr>
        <p:spPr>
          <a:xfrm>
            <a:off x="1668362" y="1189809"/>
            <a:ext cx="1290738" cy="300082"/>
          </a:xfrm>
          <a:prstGeom prst="rect">
            <a:avLst/>
          </a:prstGeom>
          <a:noFill/>
        </p:spPr>
        <p:txBody>
          <a:bodyPr wrap="none" rtlCol="0">
            <a:spAutoFit/>
          </a:bodyPr>
          <a:lstStyle/>
          <a:p>
            <a:r>
              <a:rPr lang="fr-FR" dirty="0" err="1"/>
              <a:t>Preprocessing</a:t>
            </a:r>
            <a:endParaRPr lang="LID4096" dirty="0"/>
          </a:p>
        </p:txBody>
      </p:sp>
      <p:sp>
        <p:nvSpPr>
          <p:cNvPr id="10" name="Left Brace 9">
            <a:extLst>
              <a:ext uri="{FF2B5EF4-FFF2-40B4-BE49-F238E27FC236}">
                <a16:creationId xmlns:a16="http://schemas.microsoft.com/office/drawing/2014/main" id="{D90A75A6-C36D-A328-CD56-B15E40E1FDD8}"/>
              </a:ext>
            </a:extLst>
          </p:cNvPr>
          <p:cNvSpPr/>
          <p:nvPr/>
        </p:nvSpPr>
        <p:spPr>
          <a:xfrm>
            <a:off x="1162050" y="2209800"/>
            <a:ext cx="152400" cy="248920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LID4096"/>
          </a:p>
        </p:txBody>
      </p:sp>
      <p:sp>
        <p:nvSpPr>
          <p:cNvPr id="11" name="TextBox 10">
            <a:extLst>
              <a:ext uri="{FF2B5EF4-FFF2-40B4-BE49-F238E27FC236}">
                <a16:creationId xmlns:a16="http://schemas.microsoft.com/office/drawing/2014/main" id="{66F106D1-BF93-DA40-046C-47474B4A35AB}"/>
              </a:ext>
            </a:extLst>
          </p:cNvPr>
          <p:cNvSpPr txBox="1"/>
          <p:nvPr/>
        </p:nvSpPr>
        <p:spPr>
          <a:xfrm rot="16200000">
            <a:off x="34777" y="3304358"/>
            <a:ext cx="1887055" cy="300082"/>
          </a:xfrm>
          <a:prstGeom prst="rect">
            <a:avLst/>
          </a:prstGeom>
          <a:noFill/>
        </p:spPr>
        <p:txBody>
          <a:bodyPr wrap="none" rtlCol="0">
            <a:spAutoFit/>
          </a:bodyPr>
          <a:lstStyle/>
          <a:p>
            <a:r>
              <a:rPr lang="fr-FR" dirty="0" err="1"/>
              <a:t>Downstream</a:t>
            </a:r>
            <a:r>
              <a:rPr lang="fr-FR" dirty="0"/>
              <a:t> analyses</a:t>
            </a:r>
            <a:endParaRPr lang="LID4096" dirty="0"/>
          </a:p>
        </p:txBody>
      </p:sp>
      <p:sp>
        <p:nvSpPr>
          <p:cNvPr id="13" name="Rectangle 12">
            <a:extLst>
              <a:ext uri="{FF2B5EF4-FFF2-40B4-BE49-F238E27FC236}">
                <a16:creationId xmlns:a16="http://schemas.microsoft.com/office/drawing/2014/main" id="{A327B399-537F-C83B-B47A-5B0910923B4F}"/>
              </a:ext>
            </a:extLst>
          </p:cNvPr>
          <p:cNvSpPr/>
          <p:nvPr/>
        </p:nvSpPr>
        <p:spPr>
          <a:xfrm>
            <a:off x="5480050" y="2130445"/>
            <a:ext cx="1689100" cy="73975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4" name="Rectangle 13">
            <a:extLst>
              <a:ext uri="{FF2B5EF4-FFF2-40B4-BE49-F238E27FC236}">
                <a16:creationId xmlns:a16="http://schemas.microsoft.com/office/drawing/2014/main" id="{702294D4-2998-EB3A-0BC1-6EC9B15C64EC}"/>
              </a:ext>
            </a:extLst>
          </p:cNvPr>
          <p:cNvSpPr/>
          <p:nvPr/>
        </p:nvSpPr>
        <p:spPr>
          <a:xfrm>
            <a:off x="5784850" y="2510871"/>
            <a:ext cx="1689100" cy="73975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2" name="TextBox 11">
            <a:extLst>
              <a:ext uri="{FF2B5EF4-FFF2-40B4-BE49-F238E27FC236}">
                <a16:creationId xmlns:a16="http://schemas.microsoft.com/office/drawing/2014/main" id="{8881D22F-0C51-6F52-3FD5-4E46AC5458E7}"/>
              </a:ext>
            </a:extLst>
          </p:cNvPr>
          <p:cNvSpPr txBox="1"/>
          <p:nvPr/>
        </p:nvSpPr>
        <p:spPr>
          <a:xfrm>
            <a:off x="4701861" y="2606276"/>
            <a:ext cx="2165978" cy="300082"/>
          </a:xfrm>
          <a:prstGeom prst="rect">
            <a:avLst/>
          </a:prstGeom>
          <a:noFill/>
        </p:spPr>
        <p:txBody>
          <a:bodyPr wrap="none" rtlCol="0">
            <a:spAutoFit/>
          </a:bodyPr>
          <a:lstStyle/>
          <a:p>
            <a:r>
              <a:rPr lang="fr-FR" dirty="0" err="1"/>
              <a:t>Normalization</a:t>
            </a:r>
            <a:r>
              <a:rPr lang="fr-FR" dirty="0"/>
              <a:t>, HVG, PCA</a:t>
            </a:r>
            <a:endParaRPr lang="LID4096" dirty="0"/>
          </a:p>
        </p:txBody>
      </p:sp>
    </p:spTree>
    <p:extLst>
      <p:ext uri="{BB962C8B-B14F-4D97-AF65-F5344CB8AC3E}">
        <p14:creationId xmlns:p14="http://schemas.microsoft.com/office/powerpoint/2010/main" val="40454569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1C555CE-9257-A84F-1C5C-304EDAC64F59}"/>
              </a:ext>
            </a:extLst>
          </p:cNvPr>
          <p:cNvSpPr>
            <a:spLocks noGrp="1"/>
          </p:cNvSpPr>
          <p:nvPr>
            <p:ph idx="1"/>
          </p:nvPr>
        </p:nvSpPr>
        <p:spPr>
          <a:xfrm>
            <a:off x="489828" y="759463"/>
            <a:ext cx="5424589" cy="4168490"/>
          </a:xfrm>
        </p:spPr>
        <p:txBody>
          <a:bodyPr>
            <a:normAutofit/>
          </a:bodyPr>
          <a:lstStyle/>
          <a:p>
            <a:r>
              <a:rPr lang="fr-FR" sz="1600" dirty="0" err="1"/>
              <a:t>Usually</a:t>
            </a:r>
            <a:r>
              <a:rPr lang="fr-FR" sz="1600" dirty="0"/>
              <a:t> the </a:t>
            </a:r>
            <a:r>
              <a:rPr lang="fr-FR" sz="1600" dirty="0" err="1"/>
              <a:t>most</a:t>
            </a:r>
            <a:r>
              <a:rPr lang="fr-FR" sz="1600" dirty="0"/>
              <a:t> </a:t>
            </a:r>
            <a:r>
              <a:rPr lang="fr-FR" sz="1600" dirty="0" err="1"/>
              <a:t>labor</a:t>
            </a:r>
            <a:r>
              <a:rPr lang="fr-FR" sz="1600" dirty="0"/>
              <a:t>-intensive </a:t>
            </a:r>
            <a:r>
              <a:rPr lang="fr-FR" sz="1600" dirty="0" err="1"/>
              <a:t>task</a:t>
            </a:r>
            <a:endParaRPr lang="fr-FR" sz="1600" dirty="0"/>
          </a:p>
          <a:p>
            <a:r>
              <a:rPr lang="fr-FR" sz="1600" dirty="0" err="1"/>
              <a:t>Cell</a:t>
            </a:r>
            <a:r>
              <a:rPr lang="fr-FR" sz="1600" dirty="0"/>
              <a:t> type </a:t>
            </a:r>
            <a:r>
              <a:rPr lang="fr-FR" sz="1600" dirty="0" err="1"/>
              <a:t>depends</a:t>
            </a:r>
            <a:r>
              <a:rPr lang="fr-FR" sz="1600" dirty="0"/>
              <a:t> on </a:t>
            </a:r>
            <a:r>
              <a:rPr lang="fr-FR" sz="1600" dirty="0" err="1"/>
              <a:t>species</a:t>
            </a:r>
            <a:r>
              <a:rPr lang="fr-FR" sz="1600" dirty="0"/>
              <a:t> / tissue / conditions / …</a:t>
            </a:r>
          </a:p>
          <a:p>
            <a:r>
              <a:rPr lang="fr-FR" sz="1600" dirty="0" err="1"/>
              <a:t>Cell</a:t>
            </a:r>
            <a:r>
              <a:rPr lang="fr-FR" sz="1600" dirty="0"/>
              <a:t> types can </a:t>
            </a:r>
            <a:r>
              <a:rPr lang="fr-FR" sz="1600" dirty="0" err="1"/>
              <a:t>be</a:t>
            </a:r>
            <a:r>
              <a:rPr lang="fr-FR" sz="1600" dirty="0"/>
              <a:t> </a:t>
            </a:r>
            <a:r>
              <a:rPr lang="fr-FR" sz="1600" dirty="0" err="1"/>
              <a:t>found</a:t>
            </a:r>
            <a:r>
              <a:rPr lang="fr-FR" sz="1600" dirty="0"/>
              <a:t> in multiple tissues and </a:t>
            </a:r>
            <a:r>
              <a:rPr lang="fr-FR" sz="1600" dirty="0" err="1"/>
              <a:t>may</a:t>
            </a:r>
            <a:r>
              <a:rPr lang="fr-FR" sz="1600" dirty="0"/>
              <a:t> </a:t>
            </a:r>
            <a:r>
              <a:rPr lang="fr-FR" sz="1600" dirty="0" err="1"/>
              <a:t>perform</a:t>
            </a:r>
            <a:r>
              <a:rPr lang="fr-FR" sz="1600" dirty="0"/>
              <a:t> </a:t>
            </a:r>
            <a:r>
              <a:rPr lang="fr-FR" sz="1600" dirty="0" err="1"/>
              <a:t>different</a:t>
            </a:r>
            <a:r>
              <a:rPr lang="fr-FR" sz="1600" dirty="0"/>
              <a:t> </a:t>
            </a:r>
            <a:r>
              <a:rPr lang="fr-FR" sz="1600" dirty="0" err="1"/>
              <a:t>roles</a:t>
            </a:r>
            <a:r>
              <a:rPr lang="fr-FR" sz="1600" dirty="0"/>
              <a:t> in </a:t>
            </a:r>
            <a:r>
              <a:rPr lang="fr-FR" sz="1600" dirty="0" err="1"/>
              <a:t>different</a:t>
            </a:r>
            <a:r>
              <a:rPr lang="fr-FR" sz="1600" dirty="0"/>
              <a:t> tissues</a:t>
            </a:r>
          </a:p>
          <a:p>
            <a:r>
              <a:rPr lang="fr-FR" sz="1600" b="1" dirty="0" err="1"/>
              <a:t>Cell</a:t>
            </a:r>
            <a:r>
              <a:rPr lang="fr-FR" sz="1600" b="1" dirty="0"/>
              <a:t> type </a:t>
            </a:r>
            <a:r>
              <a:rPr lang="fr-FR" sz="1600" dirty="0"/>
              <a:t>(more stable) ≠ </a:t>
            </a:r>
            <a:r>
              <a:rPr lang="fr-FR" sz="1600" b="1" dirty="0" err="1"/>
              <a:t>cell</a:t>
            </a:r>
            <a:r>
              <a:rPr lang="fr-FR" sz="1600" b="1" dirty="0"/>
              <a:t> state </a:t>
            </a:r>
            <a:r>
              <a:rPr lang="fr-FR" sz="1600" dirty="0"/>
              <a:t>(more transient), but </a:t>
            </a:r>
            <a:r>
              <a:rPr lang="fr-FR" sz="1600" dirty="0" err="1"/>
              <a:t>it</a:t>
            </a:r>
            <a:r>
              <a:rPr lang="fr-FR" sz="1600" dirty="0"/>
              <a:t> </a:t>
            </a:r>
            <a:r>
              <a:rPr lang="fr-FR" sz="1600" dirty="0" err="1"/>
              <a:t>may</a:t>
            </a:r>
            <a:r>
              <a:rPr lang="fr-FR" sz="1600" dirty="0"/>
              <a:t> </a:t>
            </a:r>
            <a:r>
              <a:rPr lang="fr-FR" sz="1600" dirty="0" err="1"/>
              <a:t>be</a:t>
            </a:r>
            <a:r>
              <a:rPr lang="fr-FR" sz="1600" dirty="0"/>
              <a:t> </a:t>
            </a:r>
            <a:r>
              <a:rPr lang="fr-FR" sz="1600" dirty="0" err="1"/>
              <a:t>difficult</a:t>
            </a:r>
            <a:r>
              <a:rPr lang="fr-FR" sz="1600" dirty="0"/>
              <a:t> to </a:t>
            </a:r>
            <a:r>
              <a:rPr lang="fr-FR" sz="1600" dirty="0" err="1"/>
              <a:t>distinguish</a:t>
            </a:r>
            <a:r>
              <a:rPr lang="fr-FR" sz="1600" dirty="0"/>
              <a:t> the </a:t>
            </a:r>
            <a:r>
              <a:rPr lang="fr-FR" sz="1600" dirty="0" err="1"/>
              <a:t>two</a:t>
            </a:r>
            <a:endParaRPr lang="fr-FR" sz="1600" dirty="0"/>
          </a:p>
          <a:p>
            <a:r>
              <a:rPr lang="fr-FR" sz="1600" dirty="0" err="1"/>
              <a:t>Cell</a:t>
            </a:r>
            <a:r>
              <a:rPr lang="fr-FR" sz="1600" dirty="0"/>
              <a:t> types can </a:t>
            </a:r>
            <a:r>
              <a:rPr lang="fr-FR" sz="1600" dirty="0" err="1"/>
              <a:t>be</a:t>
            </a:r>
            <a:r>
              <a:rPr lang="fr-FR" sz="1600" dirty="0"/>
              <a:t> </a:t>
            </a:r>
            <a:r>
              <a:rPr lang="fr-FR" sz="1600" dirty="0" err="1"/>
              <a:t>broad</a:t>
            </a:r>
            <a:r>
              <a:rPr lang="fr-FR" sz="1600" dirty="0"/>
              <a:t> (</a:t>
            </a:r>
            <a:r>
              <a:rPr lang="fr-FR" sz="1600" dirty="0" err="1"/>
              <a:t>neuron</a:t>
            </a:r>
            <a:r>
              <a:rPr lang="fr-FR" sz="1600" dirty="0"/>
              <a:t>) or more </a:t>
            </a:r>
            <a:r>
              <a:rPr lang="fr-FR" sz="1600" dirty="0" err="1"/>
              <a:t>specialized</a:t>
            </a:r>
            <a:r>
              <a:rPr lang="fr-FR" sz="1600" dirty="0"/>
              <a:t> (</a:t>
            </a:r>
            <a:r>
              <a:rPr lang="fr-FR" sz="1600" dirty="0" err="1"/>
              <a:t>sensory</a:t>
            </a:r>
            <a:r>
              <a:rPr lang="fr-FR" sz="1600" dirty="0"/>
              <a:t> </a:t>
            </a:r>
            <a:r>
              <a:rPr lang="fr-FR" sz="1600" dirty="0" err="1"/>
              <a:t>neuron</a:t>
            </a:r>
            <a:r>
              <a:rPr lang="fr-FR" sz="1600" dirty="0"/>
              <a:t>), </a:t>
            </a:r>
            <a:r>
              <a:rPr lang="fr-FR" sz="1600" dirty="0" err="1"/>
              <a:t>so</a:t>
            </a:r>
            <a:r>
              <a:rPr lang="fr-FR" sz="1600" dirty="0"/>
              <a:t> </a:t>
            </a:r>
            <a:r>
              <a:rPr lang="fr-FR" sz="1600" dirty="0" err="1"/>
              <a:t>annotator</a:t>
            </a:r>
            <a:r>
              <a:rPr lang="fr-FR" sz="1600" dirty="0"/>
              <a:t>/</a:t>
            </a:r>
            <a:r>
              <a:rPr lang="fr-FR" sz="1600" dirty="0" err="1"/>
              <a:t>curator</a:t>
            </a:r>
            <a:r>
              <a:rPr lang="fr-FR" sz="1600" dirty="0"/>
              <a:t> </a:t>
            </a:r>
            <a:r>
              <a:rPr lang="fr-FR" sz="1600" dirty="0" err="1"/>
              <a:t>needs</a:t>
            </a:r>
            <a:r>
              <a:rPr lang="fr-FR" sz="1600" dirty="0"/>
              <a:t> to set </a:t>
            </a:r>
            <a:r>
              <a:rPr lang="fr-FR" sz="1600" dirty="0" err="1"/>
              <a:t>some</a:t>
            </a:r>
            <a:r>
              <a:rPr lang="fr-FR" sz="1600" dirty="0"/>
              <a:t> annotation </a:t>
            </a:r>
            <a:r>
              <a:rPr lang="fr-FR" sz="1600" dirty="0" err="1"/>
              <a:t>levels</a:t>
            </a:r>
            <a:r>
              <a:rPr lang="fr-FR" sz="1600" dirty="0"/>
              <a:t> (</a:t>
            </a:r>
            <a:r>
              <a:rPr lang="fr-FR" sz="1600" dirty="0" err="1"/>
              <a:t>broad</a:t>
            </a:r>
            <a:r>
              <a:rPr lang="fr-FR" sz="1600" dirty="0"/>
              <a:t> or </a:t>
            </a:r>
            <a:r>
              <a:rPr lang="fr-FR" sz="1600" dirty="0" err="1"/>
              <a:t>precise</a:t>
            </a:r>
            <a:r>
              <a:rPr lang="fr-FR" sz="1600" dirty="0"/>
              <a:t>)</a:t>
            </a:r>
          </a:p>
          <a:p>
            <a:pPr lvl="1"/>
            <a:r>
              <a:rPr lang="fr-FR" sz="1400" dirty="0"/>
              <a:t>There are </a:t>
            </a:r>
            <a:r>
              <a:rPr lang="fr-FR" sz="1400" dirty="0" err="1"/>
              <a:t>specific</a:t>
            </a:r>
            <a:r>
              <a:rPr lang="fr-FR" sz="1400" dirty="0"/>
              <a:t> </a:t>
            </a:r>
            <a:r>
              <a:rPr lang="fr-FR" sz="1400" b="1" dirty="0"/>
              <a:t>ontologies</a:t>
            </a:r>
            <a:r>
              <a:rPr lang="fr-FR" sz="1400" dirty="0"/>
              <a:t> </a:t>
            </a:r>
            <a:r>
              <a:rPr lang="fr-FR" sz="1400" dirty="0" err="1"/>
              <a:t>that</a:t>
            </a:r>
            <a:r>
              <a:rPr lang="fr-FR" sz="1400" dirty="0"/>
              <a:t> </a:t>
            </a:r>
            <a:r>
              <a:rPr lang="fr-FR" sz="1400" dirty="0" err="1"/>
              <a:t>describe</a:t>
            </a:r>
            <a:r>
              <a:rPr lang="fr-FR" sz="1400" dirty="0"/>
              <a:t> tissues/</a:t>
            </a:r>
            <a:r>
              <a:rPr lang="fr-FR" sz="1400" dirty="0" err="1"/>
              <a:t>cell</a:t>
            </a:r>
            <a:r>
              <a:rPr lang="fr-FR" sz="1400" dirty="0"/>
              <a:t>-type as graphs or </a:t>
            </a:r>
            <a:r>
              <a:rPr lang="fr-FR" sz="1400" dirty="0" err="1"/>
              <a:t>trees</a:t>
            </a:r>
            <a:r>
              <a:rPr lang="fr-FR" sz="1400" dirty="0"/>
              <a:t> (</a:t>
            </a:r>
            <a:r>
              <a:rPr lang="fr-FR" sz="1400" dirty="0">
                <a:hlinkClick r:id="rId2"/>
              </a:rPr>
              <a:t>UBERON</a:t>
            </a:r>
            <a:r>
              <a:rPr lang="fr-FR" sz="1400" dirty="0"/>
              <a:t>, </a:t>
            </a:r>
            <a:r>
              <a:rPr lang="fr-FR" sz="1400" dirty="0" err="1">
                <a:hlinkClick r:id="rId3"/>
              </a:rPr>
              <a:t>Cell</a:t>
            </a:r>
            <a:r>
              <a:rPr lang="fr-FR" sz="1400" dirty="0">
                <a:hlinkClick r:id="rId3"/>
              </a:rPr>
              <a:t> </a:t>
            </a:r>
            <a:r>
              <a:rPr lang="fr-FR" sz="1400" dirty="0" err="1">
                <a:hlinkClick r:id="rId3"/>
              </a:rPr>
              <a:t>Ontology</a:t>
            </a:r>
            <a:r>
              <a:rPr lang="fr-FR" sz="1400" dirty="0"/>
              <a:t>, …)</a:t>
            </a:r>
          </a:p>
          <a:p>
            <a:pPr marL="342900" lvl="1" indent="0">
              <a:buNone/>
            </a:pPr>
            <a:endParaRPr lang="fr-FR" sz="1400" dirty="0"/>
          </a:p>
        </p:txBody>
      </p:sp>
      <p:sp>
        <p:nvSpPr>
          <p:cNvPr id="3" name="Title 2">
            <a:extLst>
              <a:ext uri="{FF2B5EF4-FFF2-40B4-BE49-F238E27FC236}">
                <a16:creationId xmlns:a16="http://schemas.microsoft.com/office/drawing/2014/main" id="{2CC7E851-7DB3-2D8E-1B44-8948668B3450}"/>
              </a:ext>
            </a:extLst>
          </p:cNvPr>
          <p:cNvSpPr>
            <a:spLocks noGrp="1"/>
          </p:cNvSpPr>
          <p:nvPr>
            <p:ph type="title"/>
          </p:nvPr>
        </p:nvSpPr>
        <p:spPr/>
        <p:txBody>
          <a:bodyPr>
            <a:normAutofit fontScale="90000"/>
          </a:bodyPr>
          <a:lstStyle/>
          <a:p>
            <a:r>
              <a:rPr lang="fr-FR" dirty="0" err="1"/>
              <a:t>Cell</a:t>
            </a:r>
            <a:r>
              <a:rPr lang="fr-FR" dirty="0"/>
              <a:t> type annotation</a:t>
            </a:r>
            <a:endParaRPr lang="LID4096" dirty="0"/>
          </a:p>
        </p:txBody>
      </p:sp>
      <p:sp>
        <p:nvSpPr>
          <p:cNvPr id="4" name="Date Placeholder 3">
            <a:extLst>
              <a:ext uri="{FF2B5EF4-FFF2-40B4-BE49-F238E27FC236}">
                <a16:creationId xmlns:a16="http://schemas.microsoft.com/office/drawing/2014/main" id="{8F1C8777-7601-FD86-8796-7E565F52F1FF}"/>
              </a:ext>
            </a:extLst>
          </p:cNvPr>
          <p:cNvSpPr>
            <a:spLocks noGrp="1"/>
          </p:cNvSpPr>
          <p:nvPr>
            <p:ph type="dt" sz="half" idx="14"/>
          </p:nvPr>
        </p:nvSpPr>
        <p:spPr/>
        <p:txBody>
          <a:bodyPr/>
          <a:lstStyle/>
          <a:p>
            <a:r>
              <a:rPr lang="fr-CH"/>
              <a:t>BIOENG-420  SINGLE-CELL BIOLOGY</a:t>
            </a:r>
            <a:endParaRPr lang="fr-FR" dirty="0"/>
          </a:p>
        </p:txBody>
      </p:sp>
      <p:sp>
        <p:nvSpPr>
          <p:cNvPr id="5" name="Footer Placeholder 4">
            <a:extLst>
              <a:ext uri="{FF2B5EF4-FFF2-40B4-BE49-F238E27FC236}">
                <a16:creationId xmlns:a16="http://schemas.microsoft.com/office/drawing/2014/main" id="{EA1A1F92-2848-3442-A722-3879899E5437}"/>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5040E20C-7F82-8D10-A542-D3D6C4B3DAC4}"/>
              </a:ext>
            </a:extLst>
          </p:cNvPr>
          <p:cNvSpPr>
            <a:spLocks noGrp="1"/>
          </p:cNvSpPr>
          <p:nvPr>
            <p:ph type="sldNum" sz="quarter" idx="16"/>
          </p:nvPr>
        </p:nvSpPr>
        <p:spPr/>
        <p:txBody>
          <a:bodyPr/>
          <a:lstStyle/>
          <a:p>
            <a:fld id="{E1E1CD7C-2161-7D43-862E-CE4C333CD873}" type="slidenum">
              <a:rPr lang="fr-FR" smtClean="0"/>
              <a:pPr/>
              <a:t>32</a:t>
            </a:fld>
            <a:endParaRPr lang="fr-FR" dirty="0"/>
          </a:p>
        </p:txBody>
      </p:sp>
      <p:pic>
        <p:nvPicPr>
          <p:cNvPr id="8" name="Picture 7">
            <a:extLst>
              <a:ext uri="{FF2B5EF4-FFF2-40B4-BE49-F238E27FC236}">
                <a16:creationId xmlns:a16="http://schemas.microsoft.com/office/drawing/2014/main" id="{78EA988F-58CC-2157-4F45-BA48FB6EFFE3}"/>
              </a:ext>
            </a:extLst>
          </p:cNvPr>
          <p:cNvPicPr>
            <a:picLocks noChangeAspect="1"/>
          </p:cNvPicPr>
          <p:nvPr/>
        </p:nvPicPr>
        <p:blipFill>
          <a:blip r:embed="rId4"/>
          <a:stretch>
            <a:fillRect/>
          </a:stretch>
        </p:blipFill>
        <p:spPr>
          <a:xfrm>
            <a:off x="5766640" y="358815"/>
            <a:ext cx="2887532" cy="4276034"/>
          </a:xfrm>
          <a:prstGeom prst="rect">
            <a:avLst/>
          </a:prstGeom>
        </p:spPr>
      </p:pic>
      <p:sp>
        <p:nvSpPr>
          <p:cNvPr id="10" name="TextBox 9">
            <a:extLst>
              <a:ext uri="{FF2B5EF4-FFF2-40B4-BE49-F238E27FC236}">
                <a16:creationId xmlns:a16="http://schemas.microsoft.com/office/drawing/2014/main" id="{CA7AB891-06CC-B589-9DFD-66131DB90929}"/>
              </a:ext>
            </a:extLst>
          </p:cNvPr>
          <p:cNvSpPr txBox="1"/>
          <p:nvPr/>
        </p:nvSpPr>
        <p:spPr>
          <a:xfrm>
            <a:off x="6599998" y="4881890"/>
            <a:ext cx="4575242" cy="261610"/>
          </a:xfrm>
          <a:prstGeom prst="rect">
            <a:avLst/>
          </a:prstGeom>
          <a:noFill/>
        </p:spPr>
        <p:txBody>
          <a:bodyPr wrap="square">
            <a:spAutoFit/>
          </a:bodyPr>
          <a:lstStyle/>
          <a:p>
            <a:r>
              <a:rPr lang="LID4096" sz="1050" dirty="0">
                <a:hlinkClick r:id="rId3"/>
              </a:rPr>
              <a:t>https://www.ebi.ac.uk/ols4/ontologies/cl</a:t>
            </a:r>
            <a:endParaRPr lang="LID4096" sz="1050" dirty="0"/>
          </a:p>
        </p:txBody>
      </p:sp>
    </p:spTree>
    <p:extLst>
      <p:ext uri="{BB962C8B-B14F-4D97-AF65-F5344CB8AC3E}">
        <p14:creationId xmlns:p14="http://schemas.microsoft.com/office/powerpoint/2010/main" val="114414253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949B970-C97E-A870-22D0-59652ED2753C}"/>
              </a:ext>
            </a:extLst>
          </p:cNvPr>
          <p:cNvSpPr>
            <a:spLocks noGrp="1"/>
          </p:cNvSpPr>
          <p:nvPr>
            <p:ph idx="1"/>
          </p:nvPr>
        </p:nvSpPr>
        <p:spPr>
          <a:xfrm>
            <a:off x="904874" y="651629"/>
            <a:ext cx="7726363" cy="4168490"/>
          </a:xfrm>
        </p:spPr>
        <p:txBody>
          <a:bodyPr>
            <a:normAutofit/>
          </a:bodyPr>
          <a:lstStyle/>
          <a:p>
            <a:r>
              <a:rPr lang="fr-FR" dirty="0"/>
              <a:t>There are a few options</a:t>
            </a:r>
          </a:p>
          <a:p>
            <a:pPr marL="685800" lvl="1" indent="-342900">
              <a:buAutoNum type="arabicPeriod"/>
            </a:pPr>
            <a:r>
              <a:rPr lang="fr-FR" dirty="0"/>
              <a:t>Use marker </a:t>
            </a:r>
            <a:r>
              <a:rPr lang="fr-FR" dirty="0" err="1"/>
              <a:t>genes</a:t>
            </a:r>
            <a:r>
              <a:rPr lang="fr-FR" dirty="0"/>
              <a:t> and experts </a:t>
            </a:r>
            <a:r>
              <a:rPr lang="fr-FR" dirty="0" err="1"/>
              <a:t>knowledge</a:t>
            </a:r>
            <a:r>
              <a:rPr lang="fr-FR" dirty="0"/>
              <a:t> / </a:t>
            </a:r>
            <a:r>
              <a:rPr lang="fr-FR" dirty="0" err="1"/>
              <a:t>litterature</a:t>
            </a:r>
            <a:r>
              <a:rPr lang="fr-FR" dirty="0"/>
              <a:t> and</a:t>
            </a:r>
            <a:r>
              <a:rPr lang="fr-FR" b="1" dirty="0"/>
              <a:t> </a:t>
            </a:r>
            <a:r>
              <a:rPr lang="fr-FR" b="1" dirty="0" err="1"/>
              <a:t>manually</a:t>
            </a:r>
            <a:r>
              <a:rPr lang="fr-FR" b="1" dirty="0"/>
              <a:t> </a:t>
            </a:r>
            <a:r>
              <a:rPr lang="fr-FR" b="1" dirty="0" err="1"/>
              <a:t>curate</a:t>
            </a:r>
            <a:r>
              <a:rPr lang="fr-FR" b="1" dirty="0"/>
              <a:t> all clusters</a:t>
            </a:r>
          </a:p>
          <a:p>
            <a:pPr marL="685800" lvl="1" indent="-342900">
              <a:buAutoNum type="arabicPeriod"/>
            </a:pPr>
            <a:r>
              <a:rPr lang="fr-FR" dirty="0"/>
              <a:t>Use marker </a:t>
            </a:r>
            <a:r>
              <a:rPr lang="fr-FR" dirty="0" err="1"/>
              <a:t>genes</a:t>
            </a:r>
            <a:r>
              <a:rPr lang="fr-FR" dirty="0"/>
              <a:t> and </a:t>
            </a:r>
            <a:r>
              <a:rPr lang="fr-FR" dirty="0" err="1"/>
              <a:t>cell</a:t>
            </a:r>
            <a:r>
              <a:rPr lang="fr-FR" dirty="0"/>
              <a:t>-type </a:t>
            </a:r>
            <a:r>
              <a:rPr lang="fr-FR" dirty="0" err="1"/>
              <a:t>databases</a:t>
            </a:r>
            <a:r>
              <a:rPr lang="fr-FR" dirty="0"/>
              <a:t> (e.g. </a:t>
            </a:r>
            <a:r>
              <a:rPr lang="fr-FR" dirty="0" err="1">
                <a:hlinkClick r:id="rId2"/>
              </a:rPr>
              <a:t>PanglaoDB</a:t>
            </a:r>
            <a:r>
              <a:rPr lang="fr-FR" dirty="0"/>
              <a:t>) and </a:t>
            </a:r>
            <a:r>
              <a:rPr lang="fr-FR" dirty="0" err="1"/>
              <a:t>perform</a:t>
            </a:r>
            <a:r>
              <a:rPr lang="fr-FR" dirty="0"/>
              <a:t> </a:t>
            </a:r>
            <a:r>
              <a:rPr lang="fr-FR" b="1" dirty="0" err="1"/>
              <a:t>functional</a:t>
            </a:r>
            <a:r>
              <a:rPr lang="fr-FR" b="1" dirty="0"/>
              <a:t> </a:t>
            </a:r>
            <a:r>
              <a:rPr lang="fr-FR" b="1" dirty="0" err="1"/>
              <a:t>enrichment</a:t>
            </a:r>
            <a:r>
              <a:rPr lang="fr-FR" b="1" dirty="0"/>
              <a:t> </a:t>
            </a:r>
            <a:r>
              <a:rPr lang="fr-FR" b="1" dirty="0" err="1"/>
              <a:t>analysis</a:t>
            </a:r>
            <a:r>
              <a:rPr lang="fr-FR" dirty="0"/>
              <a:t> (</a:t>
            </a:r>
            <a:r>
              <a:rPr lang="fr-FR" dirty="0" err="1"/>
              <a:t>Enrichr</a:t>
            </a:r>
            <a:r>
              <a:rPr lang="fr-FR" dirty="0"/>
              <a:t>, </a:t>
            </a:r>
            <a:r>
              <a:rPr lang="fr-FR" dirty="0" err="1"/>
              <a:t>topGO</a:t>
            </a:r>
            <a:r>
              <a:rPr lang="fr-FR" dirty="0"/>
              <a:t>, …)</a:t>
            </a:r>
          </a:p>
          <a:p>
            <a:pPr marL="685800" lvl="1" indent="-342900">
              <a:buAutoNum type="arabicPeriod"/>
            </a:pPr>
            <a:r>
              <a:rPr lang="fr-FR" dirty="0" err="1"/>
              <a:t>Using</a:t>
            </a:r>
            <a:r>
              <a:rPr lang="fr-FR" dirty="0"/>
              <a:t> a </a:t>
            </a:r>
            <a:r>
              <a:rPr lang="fr-FR" b="1" dirty="0" err="1"/>
              <a:t>prediction</a:t>
            </a:r>
            <a:r>
              <a:rPr lang="fr-FR" b="1" dirty="0"/>
              <a:t> model </a:t>
            </a:r>
            <a:r>
              <a:rPr lang="fr-FR" dirty="0" err="1"/>
              <a:t>trained</a:t>
            </a:r>
            <a:r>
              <a:rPr lang="fr-FR" dirty="0"/>
              <a:t> on </a:t>
            </a:r>
            <a:r>
              <a:rPr lang="fr-FR" dirty="0" err="1"/>
              <a:t>reference</a:t>
            </a:r>
            <a:r>
              <a:rPr lang="fr-FR" dirty="0"/>
              <a:t> markers (e.g. </a:t>
            </a:r>
            <a:r>
              <a:rPr lang="fr-FR" dirty="0">
                <a:hlinkClick r:id="rId3"/>
              </a:rPr>
              <a:t>Garnett</a:t>
            </a:r>
            <a:r>
              <a:rPr lang="fr-FR" dirty="0"/>
              <a:t>)</a:t>
            </a:r>
          </a:p>
          <a:p>
            <a:pPr marL="685800" lvl="1" indent="-342900">
              <a:buAutoNum type="arabicPeriod"/>
            </a:pPr>
            <a:endParaRPr lang="fr-FR" dirty="0"/>
          </a:p>
          <a:p>
            <a:pPr marL="685800" lvl="1" indent="-342900">
              <a:buAutoNum type="arabicPeriod"/>
            </a:pPr>
            <a:r>
              <a:rPr lang="fr-FR" dirty="0"/>
              <a:t>Use a </a:t>
            </a:r>
            <a:r>
              <a:rPr lang="fr-FR" dirty="0" err="1"/>
              <a:t>reference</a:t>
            </a:r>
            <a:r>
              <a:rPr lang="fr-FR" dirty="0"/>
              <a:t> </a:t>
            </a:r>
            <a:r>
              <a:rPr lang="fr-FR" dirty="0" err="1"/>
              <a:t>dataset</a:t>
            </a:r>
            <a:r>
              <a:rPr lang="fr-FR" dirty="0"/>
              <a:t>/atlas to </a:t>
            </a:r>
            <a:r>
              <a:rPr lang="fr-FR" b="1" dirty="0" err="1"/>
              <a:t>transfer</a:t>
            </a:r>
            <a:r>
              <a:rPr lang="fr-FR" b="1" dirty="0"/>
              <a:t> annotations </a:t>
            </a:r>
            <a:r>
              <a:rPr lang="fr-FR" dirty="0"/>
              <a:t>or </a:t>
            </a:r>
            <a:r>
              <a:rPr lang="fr-FR" dirty="0" err="1"/>
              <a:t>integrate</a:t>
            </a:r>
            <a:r>
              <a:rPr lang="fr-FR" dirty="0"/>
              <a:t> </a:t>
            </a:r>
            <a:r>
              <a:rPr lang="fr-FR" dirty="0" err="1"/>
              <a:t>datasets</a:t>
            </a:r>
            <a:r>
              <a:rPr lang="fr-FR" dirty="0"/>
              <a:t> </a:t>
            </a:r>
            <a:r>
              <a:rPr lang="fr-FR" dirty="0" err="1"/>
              <a:t>together</a:t>
            </a:r>
            <a:r>
              <a:rPr lang="fr-FR" dirty="0"/>
              <a:t> e.g.</a:t>
            </a:r>
          </a:p>
          <a:p>
            <a:pPr marL="1028700" lvl="2" indent="-342900">
              <a:buAutoNum type="alphaLcPeriod"/>
            </a:pPr>
            <a:r>
              <a:rPr lang="fr-FR" dirty="0"/>
              <a:t>Label </a:t>
            </a:r>
            <a:r>
              <a:rPr lang="fr-FR" dirty="0" err="1"/>
              <a:t>transfer</a:t>
            </a:r>
            <a:r>
              <a:rPr lang="fr-FR" dirty="0"/>
              <a:t> </a:t>
            </a:r>
            <a:r>
              <a:rPr lang="fr-FR" dirty="0" err="1"/>
              <a:t>using</a:t>
            </a:r>
            <a:r>
              <a:rPr lang="fr-FR" dirty="0"/>
              <a:t> </a:t>
            </a:r>
            <a:r>
              <a:rPr lang="fr-FR" dirty="0">
                <a:hlinkClick r:id="rId4"/>
              </a:rPr>
              <a:t>Seurat</a:t>
            </a:r>
            <a:endParaRPr lang="fr-FR" dirty="0"/>
          </a:p>
          <a:p>
            <a:pPr marL="1028700" lvl="2" indent="-342900">
              <a:buAutoNum type="alphaLcPeriod"/>
            </a:pPr>
            <a:r>
              <a:rPr lang="fr-FR" dirty="0" err="1"/>
              <a:t>Supervised</a:t>
            </a:r>
            <a:r>
              <a:rPr lang="fr-FR" dirty="0"/>
              <a:t> </a:t>
            </a:r>
            <a:r>
              <a:rPr lang="fr-FR" dirty="0" err="1"/>
              <a:t>integration</a:t>
            </a:r>
            <a:r>
              <a:rPr lang="fr-FR" dirty="0"/>
              <a:t> </a:t>
            </a:r>
            <a:r>
              <a:rPr lang="fr-FR" dirty="0" err="1"/>
              <a:t>using</a:t>
            </a:r>
            <a:r>
              <a:rPr lang="fr-FR" dirty="0"/>
              <a:t> </a:t>
            </a:r>
            <a:r>
              <a:rPr lang="fr-FR" dirty="0" err="1">
                <a:hlinkClick r:id="rId5"/>
              </a:rPr>
              <a:t>scANVI</a:t>
            </a:r>
            <a:endParaRPr lang="fr-FR" dirty="0"/>
          </a:p>
          <a:p>
            <a:pPr marL="1028700" lvl="2" indent="-342900">
              <a:buAutoNum type="alphaLcPeriod"/>
            </a:pPr>
            <a:r>
              <a:rPr lang="fr-FR" dirty="0"/>
              <a:t>Cross-</a:t>
            </a:r>
            <a:r>
              <a:rPr lang="fr-FR" dirty="0" err="1"/>
              <a:t>species</a:t>
            </a:r>
            <a:r>
              <a:rPr lang="fr-FR" dirty="0"/>
              <a:t> </a:t>
            </a:r>
            <a:r>
              <a:rPr lang="fr-FR" dirty="0" err="1"/>
              <a:t>integration</a:t>
            </a:r>
            <a:r>
              <a:rPr lang="fr-FR" dirty="0"/>
              <a:t> and label </a:t>
            </a:r>
            <a:r>
              <a:rPr lang="fr-FR" dirty="0" err="1"/>
              <a:t>transfer</a:t>
            </a:r>
            <a:r>
              <a:rPr lang="fr-FR" dirty="0"/>
              <a:t> </a:t>
            </a:r>
            <a:r>
              <a:rPr lang="fr-FR" dirty="0" err="1"/>
              <a:t>using</a:t>
            </a:r>
            <a:r>
              <a:rPr lang="fr-FR" dirty="0"/>
              <a:t> </a:t>
            </a:r>
            <a:r>
              <a:rPr lang="fr-FR" dirty="0" err="1">
                <a:hlinkClick r:id="rId6"/>
              </a:rPr>
              <a:t>SAMap</a:t>
            </a:r>
            <a:r>
              <a:rPr lang="fr-FR" dirty="0"/>
              <a:t> or </a:t>
            </a:r>
            <a:r>
              <a:rPr lang="fr-FR" dirty="0">
                <a:hlinkClick r:id="rId7"/>
              </a:rPr>
              <a:t>SATURN</a:t>
            </a:r>
            <a:endParaRPr lang="fr-FR" dirty="0"/>
          </a:p>
          <a:p>
            <a:pPr marL="685800" lvl="1" indent="-342900">
              <a:buFont typeface="Arial" panose="020B0604020202020204" pitchFamily="34" charset="0"/>
              <a:buAutoNum type="arabicPeriod"/>
            </a:pPr>
            <a:r>
              <a:rPr lang="fr-FR" dirty="0" err="1"/>
              <a:t>Using</a:t>
            </a:r>
            <a:r>
              <a:rPr lang="fr-FR" dirty="0"/>
              <a:t> cloud-</a:t>
            </a:r>
            <a:r>
              <a:rPr lang="fr-FR" dirty="0" err="1"/>
              <a:t>based</a:t>
            </a:r>
            <a:r>
              <a:rPr lang="fr-FR" dirty="0"/>
              <a:t> service </a:t>
            </a:r>
            <a:r>
              <a:rPr lang="fr-FR" dirty="0" err="1"/>
              <a:t>such</a:t>
            </a:r>
            <a:r>
              <a:rPr lang="fr-FR" dirty="0"/>
              <a:t> as </a:t>
            </a:r>
            <a:r>
              <a:rPr lang="fr-FR" b="1" dirty="0" err="1">
                <a:hlinkClick r:id="rId8"/>
              </a:rPr>
              <a:t>cellranger</a:t>
            </a:r>
            <a:r>
              <a:rPr lang="fr-FR" b="1" dirty="0">
                <a:hlinkClick r:id="rId8"/>
              </a:rPr>
              <a:t> </a:t>
            </a:r>
            <a:r>
              <a:rPr lang="fr-FR" b="1" dirty="0" err="1">
                <a:hlinkClick r:id="rId8"/>
              </a:rPr>
              <a:t>annotate</a:t>
            </a:r>
            <a:r>
              <a:rPr lang="fr-FR" b="1" dirty="0">
                <a:hlinkClick r:id="rId8"/>
              </a:rPr>
              <a:t> </a:t>
            </a:r>
            <a:r>
              <a:rPr lang="fr-FR" dirty="0"/>
              <a:t>(</a:t>
            </a:r>
            <a:r>
              <a:rPr lang="fr-FR" dirty="0" err="1"/>
              <a:t>cellranger</a:t>
            </a:r>
            <a:r>
              <a:rPr lang="fr-FR" dirty="0"/>
              <a:t> v9 – </a:t>
            </a:r>
            <a:r>
              <a:rPr lang="fr-FR" dirty="0" err="1"/>
              <a:t>Feb</a:t>
            </a:r>
            <a:r>
              <a:rPr lang="fr-FR" dirty="0"/>
              <a:t> 6, 2025)</a:t>
            </a:r>
          </a:p>
          <a:p>
            <a:pPr marL="685800" lvl="1" indent="-342900">
              <a:buFont typeface="Arial" panose="020B0604020202020204" pitchFamily="34" charset="0"/>
              <a:buAutoNum type="arabicPeriod"/>
            </a:pPr>
            <a:endParaRPr lang="fr-FR" dirty="0"/>
          </a:p>
          <a:p>
            <a:pPr marL="685800" lvl="1" indent="-342900">
              <a:buFont typeface="Arial" panose="020B0604020202020204" pitchFamily="34" charset="0"/>
              <a:buAutoNum type="arabicPeriod"/>
            </a:pPr>
            <a:r>
              <a:rPr lang="fr-FR" dirty="0" err="1"/>
              <a:t>Using</a:t>
            </a:r>
            <a:r>
              <a:rPr lang="fr-FR" dirty="0"/>
              <a:t> </a:t>
            </a:r>
            <a:r>
              <a:rPr lang="fr-FR" b="1" dirty="0"/>
              <a:t>LLM-</a:t>
            </a:r>
            <a:r>
              <a:rPr lang="fr-FR" b="1" dirty="0" err="1"/>
              <a:t>based</a:t>
            </a:r>
            <a:r>
              <a:rPr lang="fr-FR" b="1" dirty="0"/>
              <a:t> </a:t>
            </a:r>
            <a:r>
              <a:rPr lang="fr-FR" b="1" dirty="0" err="1"/>
              <a:t>prediction</a:t>
            </a:r>
            <a:r>
              <a:rPr lang="fr-FR" b="1" dirty="0"/>
              <a:t> </a:t>
            </a:r>
            <a:r>
              <a:rPr lang="fr-FR" dirty="0" err="1"/>
              <a:t>using</a:t>
            </a:r>
            <a:r>
              <a:rPr lang="fr-FR" dirty="0"/>
              <a:t> </a:t>
            </a:r>
            <a:r>
              <a:rPr lang="fr-FR" dirty="0" err="1">
                <a:hlinkClick r:id="rId9"/>
              </a:rPr>
              <a:t>AnnDictionary</a:t>
            </a:r>
            <a:r>
              <a:rPr lang="fr-FR" dirty="0"/>
              <a:t>, </a:t>
            </a:r>
            <a:r>
              <a:rPr lang="en-US" dirty="0" err="1">
                <a:hlinkClick r:id="rId10"/>
              </a:rPr>
              <a:t>GPTCelltype</a:t>
            </a:r>
            <a:r>
              <a:rPr lang="en-US" dirty="0"/>
              <a:t> , …</a:t>
            </a:r>
            <a:endParaRPr lang="fr-FR" dirty="0"/>
          </a:p>
          <a:p>
            <a:pPr marL="685800" lvl="2" indent="0">
              <a:buNone/>
            </a:pPr>
            <a:endParaRPr lang="fr-FR" dirty="0"/>
          </a:p>
          <a:p>
            <a:pPr marL="342900" lvl="1" indent="0">
              <a:buNone/>
            </a:pPr>
            <a:endParaRPr lang="LID4096" dirty="0"/>
          </a:p>
        </p:txBody>
      </p:sp>
      <p:sp>
        <p:nvSpPr>
          <p:cNvPr id="3" name="Title 2">
            <a:extLst>
              <a:ext uri="{FF2B5EF4-FFF2-40B4-BE49-F238E27FC236}">
                <a16:creationId xmlns:a16="http://schemas.microsoft.com/office/drawing/2014/main" id="{63080237-1C7E-D0E5-8E6A-F3ED85E58871}"/>
              </a:ext>
            </a:extLst>
          </p:cNvPr>
          <p:cNvSpPr>
            <a:spLocks noGrp="1"/>
          </p:cNvSpPr>
          <p:nvPr>
            <p:ph type="title"/>
          </p:nvPr>
        </p:nvSpPr>
        <p:spPr/>
        <p:txBody>
          <a:bodyPr>
            <a:normAutofit fontScale="90000"/>
          </a:bodyPr>
          <a:lstStyle/>
          <a:p>
            <a:r>
              <a:rPr lang="fr-FR" dirty="0" err="1"/>
              <a:t>What</a:t>
            </a:r>
            <a:r>
              <a:rPr lang="fr-FR" dirty="0"/>
              <a:t> </a:t>
            </a:r>
            <a:r>
              <a:rPr lang="fr-FR" dirty="0" err="1"/>
              <a:t>methods</a:t>
            </a:r>
            <a:r>
              <a:rPr lang="fr-FR" dirty="0"/>
              <a:t> to use?</a:t>
            </a:r>
            <a:endParaRPr lang="LID4096" dirty="0"/>
          </a:p>
        </p:txBody>
      </p:sp>
      <p:sp>
        <p:nvSpPr>
          <p:cNvPr id="4" name="Date Placeholder 3">
            <a:extLst>
              <a:ext uri="{FF2B5EF4-FFF2-40B4-BE49-F238E27FC236}">
                <a16:creationId xmlns:a16="http://schemas.microsoft.com/office/drawing/2014/main" id="{F8C4030B-E6B6-1C70-EEA1-80CD8387543D}"/>
              </a:ext>
            </a:extLst>
          </p:cNvPr>
          <p:cNvSpPr>
            <a:spLocks noGrp="1"/>
          </p:cNvSpPr>
          <p:nvPr>
            <p:ph type="dt" sz="half" idx="14"/>
          </p:nvPr>
        </p:nvSpPr>
        <p:spPr/>
        <p:txBody>
          <a:bodyPr/>
          <a:lstStyle/>
          <a:p>
            <a:r>
              <a:rPr lang="fr-CH" dirty="0"/>
              <a:t>BIOENG-420  SINGLE-CELL BIOLOGY</a:t>
            </a:r>
            <a:endParaRPr lang="fr-FR" dirty="0"/>
          </a:p>
        </p:txBody>
      </p:sp>
      <p:sp>
        <p:nvSpPr>
          <p:cNvPr id="5" name="Footer Placeholder 4">
            <a:extLst>
              <a:ext uri="{FF2B5EF4-FFF2-40B4-BE49-F238E27FC236}">
                <a16:creationId xmlns:a16="http://schemas.microsoft.com/office/drawing/2014/main" id="{F7A505FD-61DA-22B3-1795-231D0CA86404}"/>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0F478242-1434-3662-5CE1-1AA7FA8FA60F}"/>
              </a:ext>
            </a:extLst>
          </p:cNvPr>
          <p:cNvSpPr>
            <a:spLocks noGrp="1"/>
          </p:cNvSpPr>
          <p:nvPr>
            <p:ph type="sldNum" sz="quarter" idx="16"/>
          </p:nvPr>
        </p:nvSpPr>
        <p:spPr/>
        <p:txBody>
          <a:bodyPr/>
          <a:lstStyle/>
          <a:p>
            <a:fld id="{E1E1CD7C-2161-7D43-862E-CE4C333CD873}" type="slidenum">
              <a:rPr lang="fr-FR" smtClean="0"/>
              <a:pPr/>
              <a:t>33</a:t>
            </a:fld>
            <a:endParaRPr lang="fr-FR" dirty="0"/>
          </a:p>
        </p:txBody>
      </p:sp>
      <p:sp>
        <p:nvSpPr>
          <p:cNvPr id="9" name="TextBox 8">
            <a:extLst>
              <a:ext uri="{FF2B5EF4-FFF2-40B4-BE49-F238E27FC236}">
                <a16:creationId xmlns:a16="http://schemas.microsoft.com/office/drawing/2014/main" id="{00662D6E-580A-FC7E-7B59-CD22A831605A}"/>
              </a:ext>
            </a:extLst>
          </p:cNvPr>
          <p:cNvSpPr txBox="1"/>
          <p:nvPr/>
        </p:nvSpPr>
        <p:spPr>
          <a:xfrm rot="16200000">
            <a:off x="230651" y="1418545"/>
            <a:ext cx="1348446" cy="307777"/>
          </a:xfrm>
          <a:prstGeom prst="rect">
            <a:avLst/>
          </a:prstGeom>
          <a:noFill/>
        </p:spPr>
        <p:txBody>
          <a:bodyPr wrap="none" rtlCol="0">
            <a:spAutoFit/>
          </a:bodyPr>
          <a:lstStyle/>
          <a:p>
            <a:r>
              <a:rPr lang="fr-FR" sz="1400" b="1" dirty="0"/>
              <a:t>Marker-</a:t>
            </a:r>
            <a:r>
              <a:rPr lang="fr-FR" sz="1400" b="1" dirty="0" err="1"/>
              <a:t>based</a:t>
            </a:r>
            <a:endParaRPr lang="LID4096" sz="1400" b="1" dirty="0"/>
          </a:p>
        </p:txBody>
      </p:sp>
      <p:sp>
        <p:nvSpPr>
          <p:cNvPr id="10" name="TextBox 9">
            <a:extLst>
              <a:ext uri="{FF2B5EF4-FFF2-40B4-BE49-F238E27FC236}">
                <a16:creationId xmlns:a16="http://schemas.microsoft.com/office/drawing/2014/main" id="{4FB6E5F5-D73E-184F-8ABB-41CBE98A4C48}"/>
              </a:ext>
            </a:extLst>
          </p:cNvPr>
          <p:cNvSpPr txBox="1"/>
          <p:nvPr/>
        </p:nvSpPr>
        <p:spPr>
          <a:xfrm rot="16200000">
            <a:off x="104234" y="3128153"/>
            <a:ext cx="1625766" cy="307777"/>
          </a:xfrm>
          <a:prstGeom prst="rect">
            <a:avLst/>
          </a:prstGeom>
          <a:noFill/>
        </p:spPr>
        <p:txBody>
          <a:bodyPr wrap="none" rtlCol="0">
            <a:spAutoFit/>
          </a:bodyPr>
          <a:lstStyle/>
          <a:p>
            <a:r>
              <a:rPr lang="fr-FR" sz="1400" b="1" dirty="0"/>
              <a:t>Reference-</a:t>
            </a:r>
            <a:r>
              <a:rPr lang="fr-FR" sz="1400" b="1" dirty="0" err="1"/>
              <a:t>based</a:t>
            </a:r>
            <a:endParaRPr lang="LID4096" sz="1400" b="1" dirty="0"/>
          </a:p>
        </p:txBody>
      </p:sp>
    </p:spTree>
    <p:extLst>
      <p:ext uri="{BB962C8B-B14F-4D97-AF65-F5344CB8AC3E}">
        <p14:creationId xmlns:p14="http://schemas.microsoft.com/office/powerpoint/2010/main" val="131655813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DDED296-59F7-C210-B8A7-CCA3C2DDA5A3}"/>
              </a:ext>
            </a:extLst>
          </p:cNvPr>
          <p:cNvSpPr>
            <a:spLocks noGrp="1"/>
          </p:cNvSpPr>
          <p:nvPr>
            <p:ph idx="1"/>
          </p:nvPr>
        </p:nvSpPr>
        <p:spPr/>
        <p:txBody>
          <a:bodyPr/>
          <a:lstStyle/>
          <a:p>
            <a:r>
              <a:rPr lang="fr-FR"/>
              <a:t>Standard plots to know</a:t>
            </a:r>
            <a:endParaRPr lang="LID4096" dirty="0"/>
          </a:p>
        </p:txBody>
      </p:sp>
      <p:sp>
        <p:nvSpPr>
          <p:cNvPr id="3" name="Title 2">
            <a:extLst>
              <a:ext uri="{FF2B5EF4-FFF2-40B4-BE49-F238E27FC236}">
                <a16:creationId xmlns:a16="http://schemas.microsoft.com/office/drawing/2014/main" id="{77BE4FC0-7723-9873-1C6E-0FEA0D7B4C8E}"/>
              </a:ext>
            </a:extLst>
          </p:cNvPr>
          <p:cNvSpPr>
            <a:spLocks noGrp="1"/>
          </p:cNvSpPr>
          <p:nvPr>
            <p:ph type="title"/>
          </p:nvPr>
        </p:nvSpPr>
        <p:spPr/>
        <p:txBody>
          <a:bodyPr>
            <a:normAutofit fontScale="90000"/>
          </a:bodyPr>
          <a:lstStyle/>
          <a:p>
            <a:r>
              <a:rPr lang="fr-FR" dirty="0" err="1"/>
              <a:t>Visualization</a:t>
            </a:r>
            <a:endParaRPr lang="LID4096" dirty="0"/>
          </a:p>
        </p:txBody>
      </p:sp>
      <p:sp>
        <p:nvSpPr>
          <p:cNvPr id="4" name="Date Placeholder 3">
            <a:extLst>
              <a:ext uri="{FF2B5EF4-FFF2-40B4-BE49-F238E27FC236}">
                <a16:creationId xmlns:a16="http://schemas.microsoft.com/office/drawing/2014/main" id="{D5089B9E-8004-E9FD-4A0D-0EAEEB44D4A0}"/>
              </a:ext>
            </a:extLst>
          </p:cNvPr>
          <p:cNvSpPr>
            <a:spLocks noGrp="1"/>
          </p:cNvSpPr>
          <p:nvPr>
            <p:ph type="dt" sz="half" idx="14"/>
          </p:nvPr>
        </p:nvSpPr>
        <p:spPr/>
        <p:txBody>
          <a:bodyPr/>
          <a:lstStyle/>
          <a:p>
            <a:r>
              <a:rPr lang="fr-CH" dirty="0"/>
              <a:t>BIOENG-420  SINGLE-CELL BIOLOGY</a:t>
            </a:r>
            <a:endParaRPr lang="fr-FR" dirty="0"/>
          </a:p>
        </p:txBody>
      </p:sp>
      <p:sp>
        <p:nvSpPr>
          <p:cNvPr id="5" name="Footer Placeholder 4">
            <a:extLst>
              <a:ext uri="{FF2B5EF4-FFF2-40B4-BE49-F238E27FC236}">
                <a16:creationId xmlns:a16="http://schemas.microsoft.com/office/drawing/2014/main" id="{389CB8EC-2C7C-8D1E-2249-32E7BC05AFC2}"/>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FD2DC3A5-19A7-F87C-EF3C-3C9AB18684AE}"/>
              </a:ext>
            </a:extLst>
          </p:cNvPr>
          <p:cNvSpPr>
            <a:spLocks noGrp="1"/>
          </p:cNvSpPr>
          <p:nvPr>
            <p:ph type="sldNum" sz="quarter" idx="16"/>
          </p:nvPr>
        </p:nvSpPr>
        <p:spPr/>
        <p:txBody>
          <a:bodyPr/>
          <a:lstStyle/>
          <a:p>
            <a:fld id="{E1E1CD7C-2161-7D43-862E-CE4C333CD873}" type="slidenum">
              <a:rPr lang="fr-FR" smtClean="0"/>
              <a:pPr/>
              <a:t>34</a:t>
            </a:fld>
            <a:endParaRPr lang="fr-FR" dirty="0"/>
          </a:p>
        </p:txBody>
      </p:sp>
      <p:pic>
        <p:nvPicPr>
          <p:cNvPr id="11" name="Picture 10">
            <a:extLst>
              <a:ext uri="{FF2B5EF4-FFF2-40B4-BE49-F238E27FC236}">
                <a16:creationId xmlns:a16="http://schemas.microsoft.com/office/drawing/2014/main" id="{91D44023-0004-5E13-1CD7-B4470CBB3CAA}"/>
              </a:ext>
            </a:extLst>
          </p:cNvPr>
          <p:cNvPicPr>
            <a:picLocks noChangeAspect="1"/>
          </p:cNvPicPr>
          <p:nvPr/>
        </p:nvPicPr>
        <p:blipFill>
          <a:blip r:embed="rId2"/>
          <a:stretch>
            <a:fillRect/>
          </a:stretch>
        </p:blipFill>
        <p:spPr>
          <a:xfrm>
            <a:off x="430825" y="1614580"/>
            <a:ext cx="2469829" cy="2503269"/>
          </a:xfrm>
          <a:prstGeom prst="rect">
            <a:avLst/>
          </a:prstGeom>
        </p:spPr>
      </p:pic>
      <p:pic>
        <p:nvPicPr>
          <p:cNvPr id="15" name="Picture 14">
            <a:extLst>
              <a:ext uri="{FF2B5EF4-FFF2-40B4-BE49-F238E27FC236}">
                <a16:creationId xmlns:a16="http://schemas.microsoft.com/office/drawing/2014/main" id="{7611A5ED-EAB8-E9B8-82F9-218CE64D2E9A}"/>
              </a:ext>
            </a:extLst>
          </p:cNvPr>
          <p:cNvPicPr>
            <a:picLocks noChangeAspect="1"/>
          </p:cNvPicPr>
          <p:nvPr/>
        </p:nvPicPr>
        <p:blipFill>
          <a:blip r:embed="rId3"/>
          <a:stretch>
            <a:fillRect/>
          </a:stretch>
        </p:blipFill>
        <p:spPr>
          <a:xfrm>
            <a:off x="3196591" y="1687570"/>
            <a:ext cx="2809730" cy="2714957"/>
          </a:xfrm>
          <a:prstGeom prst="rect">
            <a:avLst/>
          </a:prstGeom>
        </p:spPr>
      </p:pic>
      <p:pic>
        <p:nvPicPr>
          <p:cNvPr id="1026" name="Picture 2">
            <a:extLst>
              <a:ext uri="{FF2B5EF4-FFF2-40B4-BE49-F238E27FC236}">
                <a16:creationId xmlns:a16="http://schemas.microsoft.com/office/drawing/2014/main" id="{2C4A3138-A929-41F9-DF78-B672C5A5E5F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8087" y="1213728"/>
            <a:ext cx="2945913" cy="330497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7C4FFE2F-EF09-33C0-A563-4BEDF27F0DB8}"/>
              </a:ext>
            </a:extLst>
          </p:cNvPr>
          <p:cNvSpPr txBox="1"/>
          <p:nvPr/>
        </p:nvSpPr>
        <p:spPr>
          <a:xfrm>
            <a:off x="612142" y="4553881"/>
            <a:ext cx="4577024" cy="300082"/>
          </a:xfrm>
          <a:prstGeom prst="rect">
            <a:avLst/>
          </a:prstGeom>
          <a:noFill/>
        </p:spPr>
        <p:txBody>
          <a:bodyPr wrap="square">
            <a:spAutoFit/>
          </a:bodyPr>
          <a:lstStyle/>
          <a:p>
            <a:r>
              <a:rPr lang="fr-FR" b="1" dirty="0"/>
              <a:t>Marker </a:t>
            </a:r>
            <a:r>
              <a:rPr lang="fr-FR" b="1" dirty="0" err="1"/>
              <a:t>gene</a:t>
            </a:r>
            <a:r>
              <a:rPr lang="fr-FR" b="1" dirty="0"/>
              <a:t> expression</a:t>
            </a:r>
            <a:endParaRPr lang="LID4096" b="1" dirty="0"/>
          </a:p>
        </p:txBody>
      </p:sp>
      <p:sp>
        <p:nvSpPr>
          <p:cNvPr id="10" name="TextBox 9">
            <a:extLst>
              <a:ext uri="{FF2B5EF4-FFF2-40B4-BE49-F238E27FC236}">
                <a16:creationId xmlns:a16="http://schemas.microsoft.com/office/drawing/2014/main" id="{EFC2B696-CB31-66AA-CC4D-187B73A1DC06}"/>
              </a:ext>
            </a:extLst>
          </p:cNvPr>
          <p:cNvSpPr txBox="1"/>
          <p:nvPr/>
        </p:nvSpPr>
        <p:spPr>
          <a:xfrm>
            <a:off x="2326359" y="4480665"/>
            <a:ext cx="4577024" cy="507831"/>
          </a:xfrm>
          <a:prstGeom prst="rect">
            <a:avLst/>
          </a:prstGeom>
          <a:noFill/>
        </p:spPr>
        <p:txBody>
          <a:bodyPr wrap="square">
            <a:spAutoFit/>
          </a:bodyPr>
          <a:lstStyle/>
          <a:p>
            <a:pPr algn="ctr"/>
            <a:r>
              <a:rPr lang="fr-FR" b="1" dirty="0" err="1"/>
              <a:t>Heatmap</a:t>
            </a:r>
            <a:r>
              <a:rPr lang="fr-FR" b="1" dirty="0"/>
              <a:t> of top DE </a:t>
            </a:r>
            <a:r>
              <a:rPr lang="fr-FR" b="1" dirty="0" err="1"/>
              <a:t>genes</a:t>
            </a:r>
            <a:r>
              <a:rPr lang="fr-FR" b="1" dirty="0"/>
              <a:t> /</a:t>
            </a:r>
          </a:p>
          <a:p>
            <a:pPr algn="ctr"/>
            <a:r>
              <a:rPr lang="fr-FR" b="1" dirty="0"/>
              <a:t>Marker </a:t>
            </a:r>
            <a:r>
              <a:rPr lang="fr-FR" b="1" dirty="0" err="1"/>
              <a:t>genes</a:t>
            </a:r>
            <a:endParaRPr lang="LID4096" b="1" dirty="0"/>
          </a:p>
        </p:txBody>
      </p:sp>
      <p:sp>
        <p:nvSpPr>
          <p:cNvPr id="13" name="TextBox 12">
            <a:extLst>
              <a:ext uri="{FF2B5EF4-FFF2-40B4-BE49-F238E27FC236}">
                <a16:creationId xmlns:a16="http://schemas.microsoft.com/office/drawing/2014/main" id="{C9DC85D6-1768-A13A-863B-5C370D06F31D}"/>
              </a:ext>
            </a:extLst>
          </p:cNvPr>
          <p:cNvSpPr txBox="1"/>
          <p:nvPr/>
        </p:nvSpPr>
        <p:spPr>
          <a:xfrm>
            <a:off x="7284238" y="4510406"/>
            <a:ext cx="4577024" cy="300082"/>
          </a:xfrm>
          <a:prstGeom prst="rect">
            <a:avLst/>
          </a:prstGeom>
          <a:noFill/>
        </p:spPr>
        <p:txBody>
          <a:bodyPr wrap="square">
            <a:spAutoFit/>
          </a:bodyPr>
          <a:lstStyle/>
          <a:p>
            <a:r>
              <a:rPr lang="fr-FR" b="1" dirty="0" err="1"/>
              <a:t>Dotplot</a:t>
            </a:r>
            <a:endParaRPr lang="LID4096" b="1" dirty="0"/>
          </a:p>
        </p:txBody>
      </p:sp>
    </p:spTree>
    <p:extLst>
      <p:ext uri="{BB962C8B-B14F-4D97-AF65-F5344CB8AC3E}">
        <p14:creationId xmlns:p14="http://schemas.microsoft.com/office/powerpoint/2010/main" val="2333886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DDED296-59F7-C210-B8A7-CCA3C2DDA5A3}"/>
              </a:ext>
            </a:extLst>
          </p:cNvPr>
          <p:cNvSpPr>
            <a:spLocks noGrp="1"/>
          </p:cNvSpPr>
          <p:nvPr>
            <p:ph idx="1"/>
          </p:nvPr>
        </p:nvSpPr>
        <p:spPr/>
        <p:txBody>
          <a:bodyPr/>
          <a:lstStyle/>
          <a:p>
            <a:r>
              <a:rPr lang="fr-FR" dirty="0"/>
              <a:t>Standard plots to know</a:t>
            </a:r>
            <a:endParaRPr lang="LID4096" dirty="0"/>
          </a:p>
        </p:txBody>
      </p:sp>
      <p:sp>
        <p:nvSpPr>
          <p:cNvPr id="3" name="Title 2">
            <a:extLst>
              <a:ext uri="{FF2B5EF4-FFF2-40B4-BE49-F238E27FC236}">
                <a16:creationId xmlns:a16="http://schemas.microsoft.com/office/drawing/2014/main" id="{77BE4FC0-7723-9873-1C6E-0FEA0D7B4C8E}"/>
              </a:ext>
            </a:extLst>
          </p:cNvPr>
          <p:cNvSpPr>
            <a:spLocks noGrp="1"/>
          </p:cNvSpPr>
          <p:nvPr>
            <p:ph type="title"/>
          </p:nvPr>
        </p:nvSpPr>
        <p:spPr/>
        <p:txBody>
          <a:bodyPr>
            <a:normAutofit fontScale="90000"/>
          </a:bodyPr>
          <a:lstStyle/>
          <a:p>
            <a:r>
              <a:rPr lang="fr-FR" dirty="0" err="1"/>
              <a:t>Visualization</a:t>
            </a:r>
            <a:endParaRPr lang="LID4096" dirty="0"/>
          </a:p>
        </p:txBody>
      </p:sp>
      <p:sp>
        <p:nvSpPr>
          <p:cNvPr id="4" name="Date Placeholder 3">
            <a:extLst>
              <a:ext uri="{FF2B5EF4-FFF2-40B4-BE49-F238E27FC236}">
                <a16:creationId xmlns:a16="http://schemas.microsoft.com/office/drawing/2014/main" id="{D5089B9E-8004-E9FD-4A0D-0EAEEB44D4A0}"/>
              </a:ext>
            </a:extLst>
          </p:cNvPr>
          <p:cNvSpPr>
            <a:spLocks noGrp="1"/>
          </p:cNvSpPr>
          <p:nvPr>
            <p:ph type="dt" sz="half" idx="14"/>
          </p:nvPr>
        </p:nvSpPr>
        <p:spPr/>
        <p:txBody>
          <a:bodyPr/>
          <a:lstStyle/>
          <a:p>
            <a:r>
              <a:rPr lang="fr-CH" dirty="0"/>
              <a:t>BIOENG-420  SINGLE-CELL BIOLOGY</a:t>
            </a:r>
            <a:endParaRPr lang="fr-FR" dirty="0"/>
          </a:p>
        </p:txBody>
      </p:sp>
      <p:sp>
        <p:nvSpPr>
          <p:cNvPr id="5" name="Footer Placeholder 4">
            <a:extLst>
              <a:ext uri="{FF2B5EF4-FFF2-40B4-BE49-F238E27FC236}">
                <a16:creationId xmlns:a16="http://schemas.microsoft.com/office/drawing/2014/main" id="{389CB8EC-2C7C-8D1E-2249-32E7BC05AFC2}"/>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FD2DC3A5-19A7-F87C-EF3C-3C9AB18684AE}"/>
              </a:ext>
            </a:extLst>
          </p:cNvPr>
          <p:cNvSpPr>
            <a:spLocks noGrp="1"/>
          </p:cNvSpPr>
          <p:nvPr>
            <p:ph type="sldNum" sz="quarter" idx="16"/>
          </p:nvPr>
        </p:nvSpPr>
        <p:spPr/>
        <p:txBody>
          <a:bodyPr/>
          <a:lstStyle/>
          <a:p>
            <a:fld id="{E1E1CD7C-2161-7D43-862E-CE4C333CD873}" type="slidenum">
              <a:rPr lang="fr-FR" smtClean="0"/>
              <a:pPr/>
              <a:t>35</a:t>
            </a:fld>
            <a:endParaRPr lang="fr-FR" dirty="0"/>
          </a:p>
        </p:txBody>
      </p:sp>
      <p:sp>
        <p:nvSpPr>
          <p:cNvPr id="7" name="TextBox 6">
            <a:extLst>
              <a:ext uri="{FF2B5EF4-FFF2-40B4-BE49-F238E27FC236}">
                <a16:creationId xmlns:a16="http://schemas.microsoft.com/office/drawing/2014/main" id="{603338D6-C037-29ED-C9D8-A8B50EF0A1EB}"/>
              </a:ext>
            </a:extLst>
          </p:cNvPr>
          <p:cNvSpPr txBox="1"/>
          <p:nvPr/>
        </p:nvSpPr>
        <p:spPr>
          <a:xfrm>
            <a:off x="2394961" y="4867189"/>
            <a:ext cx="4354077" cy="300082"/>
          </a:xfrm>
          <a:prstGeom prst="rect">
            <a:avLst/>
          </a:prstGeom>
          <a:noFill/>
        </p:spPr>
        <p:txBody>
          <a:bodyPr wrap="none" rtlCol="0">
            <a:spAutoFit/>
          </a:bodyPr>
          <a:lstStyle/>
          <a:p>
            <a:r>
              <a:rPr lang="fr-FR" dirty="0"/>
              <a:t>Marker </a:t>
            </a:r>
            <a:r>
              <a:rPr lang="fr-FR" dirty="0" err="1"/>
              <a:t>gene</a:t>
            </a:r>
            <a:r>
              <a:rPr lang="fr-FR" dirty="0"/>
              <a:t> expression on UMAP/t-SNE + </a:t>
            </a:r>
            <a:r>
              <a:rPr lang="fr-FR" dirty="0" err="1"/>
              <a:t>violin</a:t>
            </a:r>
            <a:r>
              <a:rPr lang="fr-FR" dirty="0"/>
              <a:t> plots</a:t>
            </a:r>
            <a:endParaRPr lang="LID4096" dirty="0"/>
          </a:p>
        </p:txBody>
      </p:sp>
      <p:pic>
        <p:nvPicPr>
          <p:cNvPr id="9" name="Picture 8">
            <a:extLst>
              <a:ext uri="{FF2B5EF4-FFF2-40B4-BE49-F238E27FC236}">
                <a16:creationId xmlns:a16="http://schemas.microsoft.com/office/drawing/2014/main" id="{B7957168-12C3-01DD-56B9-47E9EC3F7A09}"/>
              </a:ext>
            </a:extLst>
          </p:cNvPr>
          <p:cNvPicPr>
            <a:picLocks noChangeAspect="1"/>
          </p:cNvPicPr>
          <p:nvPr/>
        </p:nvPicPr>
        <p:blipFill>
          <a:blip r:embed="rId2"/>
          <a:stretch>
            <a:fillRect/>
          </a:stretch>
        </p:blipFill>
        <p:spPr>
          <a:xfrm>
            <a:off x="523310" y="751077"/>
            <a:ext cx="8097380" cy="3972479"/>
          </a:xfrm>
          <a:prstGeom prst="rect">
            <a:avLst/>
          </a:prstGeom>
        </p:spPr>
      </p:pic>
      <p:sp>
        <p:nvSpPr>
          <p:cNvPr id="12" name="TextBox 11">
            <a:extLst>
              <a:ext uri="{FF2B5EF4-FFF2-40B4-BE49-F238E27FC236}">
                <a16:creationId xmlns:a16="http://schemas.microsoft.com/office/drawing/2014/main" id="{0DBAB5F0-9E96-5FA6-5508-A67EBCB90518}"/>
              </a:ext>
            </a:extLst>
          </p:cNvPr>
          <p:cNvSpPr txBox="1"/>
          <p:nvPr/>
        </p:nvSpPr>
        <p:spPr>
          <a:xfrm>
            <a:off x="7089506" y="4850548"/>
            <a:ext cx="4576864" cy="261610"/>
          </a:xfrm>
          <a:prstGeom prst="rect">
            <a:avLst/>
          </a:prstGeom>
          <a:noFill/>
        </p:spPr>
        <p:txBody>
          <a:bodyPr wrap="square">
            <a:spAutoFit/>
          </a:bodyPr>
          <a:lstStyle/>
          <a:p>
            <a:r>
              <a:rPr lang="fr-FR" sz="1100" dirty="0">
                <a:hlinkClick r:id="rId3"/>
              </a:rPr>
              <a:t>Li et al, BMC </a:t>
            </a:r>
            <a:r>
              <a:rPr lang="fr-FR" sz="1100" dirty="0" err="1">
                <a:hlinkClick r:id="rId3"/>
              </a:rPr>
              <a:t>Genomics</a:t>
            </a:r>
            <a:r>
              <a:rPr lang="fr-FR" sz="1100" dirty="0">
                <a:hlinkClick r:id="rId3"/>
              </a:rPr>
              <a:t>, 2020</a:t>
            </a:r>
            <a:endParaRPr lang="LID4096" sz="1100" dirty="0"/>
          </a:p>
        </p:txBody>
      </p:sp>
    </p:spTree>
    <p:extLst>
      <p:ext uri="{BB962C8B-B14F-4D97-AF65-F5344CB8AC3E}">
        <p14:creationId xmlns:p14="http://schemas.microsoft.com/office/powerpoint/2010/main" val="86471747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706FB6F-2CC7-A0EC-9992-8F3BDEAD9EA5}"/>
              </a:ext>
            </a:extLst>
          </p:cNvPr>
          <p:cNvSpPr>
            <a:spLocks noGrp="1"/>
          </p:cNvSpPr>
          <p:nvPr>
            <p:ph type="title"/>
          </p:nvPr>
        </p:nvSpPr>
        <p:spPr/>
        <p:txBody>
          <a:bodyPr>
            <a:normAutofit fontScale="90000"/>
          </a:bodyPr>
          <a:lstStyle/>
          <a:p>
            <a:r>
              <a:rPr lang="fr-FR" dirty="0"/>
              <a:t>Single-</a:t>
            </a:r>
            <a:r>
              <a:rPr lang="fr-FR" dirty="0" err="1"/>
              <a:t>cell</a:t>
            </a:r>
            <a:r>
              <a:rPr lang="fr-FR" dirty="0"/>
              <a:t> </a:t>
            </a:r>
            <a:r>
              <a:rPr lang="fr-FR" dirty="0" err="1"/>
              <a:t>omics</a:t>
            </a:r>
            <a:r>
              <a:rPr lang="fr-FR" dirty="0"/>
              <a:t>, future and applications</a:t>
            </a:r>
            <a:endParaRPr lang="LID4096" dirty="0"/>
          </a:p>
        </p:txBody>
      </p:sp>
      <p:sp>
        <p:nvSpPr>
          <p:cNvPr id="4" name="Date Placeholder 3">
            <a:extLst>
              <a:ext uri="{FF2B5EF4-FFF2-40B4-BE49-F238E27FC236}">
                <a16:creationId xmlns:a16="http://schemas.microsoft.com/office/drawing/2014/main" id="{6DE5F2BE-4588-2647-8098-CE13479BC18D}"/>
              </a:ext>
            </a:extLst>
          </p:cNvPr>
          <p:cNvSpPr>
            <a:spLocks noGrp="1"/>
          </p:cNvSpPr>
          <p:nvPr>
            <p:ph type="dt" sz="half" idx="14"/>
          </p:nvPr>
        </p:nvSpPr>
        <p:spPr/>
        <p:txBody>
          <a:bodyPr/>
          <a:lstStyle/>
          <a:p>
            <a:r>
              <a:rPr lang="fr-CH"/>
              <a:t>BIOENG-420  SINGLE-CELL BIOLOGY</a:t>
            </a:r>
            <a:endParaRPr lang="fr-FR" dirty="0"/>
          </a:p>
        </p:txBody>
      </p:sp>
      <p:sp>
        <p:nvSpPr>
          <p:cNvPr id="5" name="Footer Placeholder 4">
            <a:extLst>
              <a:ext uri="{FF2B5EF4-FFF2-40B4-BE49-F238E27FC236}">
                <a16:creationId xmlns:a16="http://schemas.microsoft.com/office/drawing/2014/main" id="{C1B8CDD0-C92B-5E3B-FC53-676709005988}"/>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251D4142-138B-3BA5-B6BF-3911A8408164}"/>
              </a:ext>
            </a:extLst>
          </p:cNvPr>
          <p:cNvSpPr>
            <a:spLocks noGrp="1"/>
          </p:cNvSpPr>
          <p:nvPr>
            <p:ph type="sldNum" sz="quarter" idx="16"/>
          </p:nvPr>
        </p:nvSpPr>
        <p:spPr/>
        <p:txBody>
          <a:bodyPr/>
          <a:lstStyle/>
          <a:p>
            <a:fld id="{E1E1CD7C-2161-7D43-862E-CE4C333CD873}" type="slidenum">
              <a:rPr lang="fr-FR" smtClean="0"/>
              <a:pPr/>
              <a:t>36</a:t>
            </a:fld>
            <a:endParaRPr lang="fr-FR" dirty="0"/>
          </a:p>
        </p:txBody>
      </p:sp>
      <p:pic>
        <p:nvPicPr>
          <p:cNvPr id="8" name="Picture 7">
            <a:extLst>
              <a:ext uri="{FF2B5EF4-FFF2-40B4-BE49-F238E27FC236}">
                <a16:creationId xmlns:a16="http://schemas.microsoft.com/office/drawing/2014/main" id="{987C4E68-A962-57A7-4F93-300A5E9E2D47}"/>
              </a:ext>
            </a:extLst>
          </p:cNvPr>
          <p:cNvPicPr>
            <a:picLocks noChangeAspect="1"/>
          </p:cNvPicPr>
          <p:nvPr/>
        </p:nvPicPr>
        <p:blipFill>
          <a:blip r:embed="rId2"/>
          <a:stretch>
            <a:fillRect/>
          </a:stretch>
        </p:blipFill>
        <p:spPr>
          <a:xfrm>
            <a:off x="4974546" y="3131528"/>
            <a:ext cx="2869262" cy="1995505"/>
          </a:xfrm>
          <a:prstGeom prst="rect">
            <a:avLst/>
          </a:prstGeom>
        </p:spPr>
      </p:pic>
      <p:sp>
        <p:nvSpPr>
          <p:cNvPr id="11" name="TextBox 10">
            <a:extLst>
              <a:ext uri="{FF2B5EF4-FFF2-40B4-BE49-F238E27FC236}">
                <a16:creationId xmlns:a16="http://schemas.microsoft.com/office/drawing/2014/main" id="{5EB76D0F-36D7-E52C-C8B7-3C8F318519DC}"/>
              </a:ext>
            </a:extLst>
          </p:cNvPr>
          <p:cNvSpPr txBox="1"/>
          <p:nvPr/>
        </p:nvSpPr>
        <p:spPr>
          <a:xfrm>
            <a:off x="6905731" y="4897279"/>
            <a:ext cx="938077" cy="246221"/>
          </a:xfrm>
          <a:prstGeom prst="rect">
            <a:avLst/>
          </a:prstGeom>
          <a:noFill/>
        </p:spPr>
        <p:txBody>
          <a:bodyPr wrap="none" rtlCol="0">
            <a:spAutoFit/>
          </a:bodyPr>
          <a:lstStyle/>
          <a:p>
            <a:r>
              <a:rPr lang="fr-FR" sz="1000" dirty="0" err="1">
                <a:hlinkClick r:id="rId3"/>
              </a:rPr>
              <a:t>Thermofisher</a:t>
            </a:r>
            <a:endParaRPr lang="LID4096" sz="1000" dirty="0"/>
          </a:p>
        </p:txBody>
      </p:sp>
      <p:pic>
        <p:nvPicPr>
          <p:cNvPr id="1026" name="Picture 2" descr="Graphical abstract undfig1">
            <a:extLst>
              <a:ext uri="{FF2B5EF4-FFF2-40B4-BE49-F238E27FC236}">
                <a16:creationId xmlns:a16="http://schemas.microsoft.com/office/drawing/2014/main" id="{A1107651-134E-2CAC-C234-F84A2CCBC1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88852" y="3117129"/>
            <a:ext cx="1895566" cy="189556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00EACC6-1CC9-1B93-0D85-E24F07C01220}"/>
              </a:ext>
            </a:extLst>
          </p:cNvPr>
          <p:cNvSpPr txBox="1"/>
          <p:nvPr/>
        </p:nvSpPr>
        <p:spPr>
          <a:xfrm>
            <a:off x="2402546" y="4881890"/>
            <a:ext cx="1681871" cy="261610"/>
          </a:xfrm>
          <a:prstGeom prst="rect">
            <a:avLst/>
          </a:prstGeom>
          <a:noFill/>
        </p:spPr>
        <p:txBody>
          <a:bodyPr wrap="none" rtlCol="0">
            <a:spAutoFit/>
          </a:bodyPr>
          <a:lstStyle/>
          <a:p>
            <a:r>
              <a:rPr lang="fr-FR" sz="1050" dirty="0">
                <a:hlinkClick r:id="rId5"/>
              </a:rPr>
              <a:t>Liu et al, </a:t>
            </a:r>
            <a:r>
              <a:rPr lang="fr-FR" sz="1050" dirty="0" err="1">
                <a:hlinkClick r:id="rId5"/>
              </a:rPr>
              <a:t>iScience</a:t>
            </a:r>
            <a:r>
              <a:rPr lang="fr-FR" sz="1050" dirty="0">
                <a:hlinkClick r:id="rId5"/>
              </a:rPr>
              <a:t>, 2024</a:t>
            </a:r>
            <a:endParaRPr lang="LID4096" sz="1050" dirty="0"/>
          </a:p>
        </p:txBody>
      </p:sp>
      <p:sp>
        <p:nvSpPr>
          <p:cNvPr id="9" name="Content Placeholder 1">
            <a:extLst>
              <a:ext uri="{FF2B5EF4-FFF2-40B4-BE49-F238E27FC236}">
                <a16:creationId xmlns:a16="http://schemas.microsoft.com/office/drawing/2014/main" id="{BC5D5685-C95C-42DB-A171-FC5DD09BEB02}"/>
              </a:ext>
            </a:extLst>
          </p:cNvPr>
          <p:cNvSpPr txBox="1">
            <a:spLocks/>
          </p:cNvSpPr>
          <p:nvPr/>
        </p:nvSpPr>
        <p:spPr>
          <a:xfrm>
            <a:off x="508000" y="674020"/>
            <a:ext cx="8055829" cy="4168490"/>
          </a:xfrm>
          <a:prstGeom prst="rect">
            <a:avLst/>
          </a:prstGeom>
        </p:spPr>
        <p:txBody>
          <a:bodyPr vert="horz" lIns="180000" tIns="45720" rIns="91440" bIns="45720" rtlCol="0">
            <a:normAutofit/>
          </a:bodyPr>
          <a:lstStyle>
            <a:lvl1pPr marL="171450" indent="-171450" algn="l" defTabSz="685800" rtl="0" eaLnBrk="1" latinLnBrk="0" hangingPunct="1">
              <a:lnSpc>
                <a:spcPct val="90000"/>
              </a:lnSpc>
              <a:spcBef>
                <a:spcPts val="750"/>
              </a:spcBef>
              <a:buClr>
                <a:schemeClr val="accent1"/>
              </a:buClr>
              <a:buSzPct val="90000"/>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Clr>
                <a:schemeClr val="accent1"/>
              </a:buClr>
              <a:buSzPct val="100000"/>
              <a:buFont typeface="Arial" panose="020B0604020202020204" pitchFamily="34" charset="0"/>
              <a:buChar char="•"/>
              <a:defRPr sz="1600" b="0" i="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SzPct val="90000"/>
              <a:buFont typeface="Wingdings" pitchFamily="2" charset="2"/>
              <a:buChar char="§"/>
              <a:defRPr sz="1500" b="0" i="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fr-FR" sz="1200" dirty="0"/>
              <a:t>Single-</a:t>
            </a:r>
            <a:r>
              <a:rPr lang="fr-FR" sz="1200" dirty="0" err="1"/>
              <a:t>cell</a:t>
            </a:r>
            <a:r>
              <a:rPr lang="fr-FR" sz="1200" dirty="0"/>
              <a:t> </a:t>
            </a:r>
            <a:r>
              <a:rPr lang="fr-FR" sz="1200" dirty="0" err="1"/>
              <a:t>omics</a:t>
            </a:r>
            <a:r>
              <a:rPr lang="fr-FR" sz="1200" dirty="0"/>
              <a:t> </a:t>
            </a:r>
            <a:r>
              <a:rPr lang="fr-FR" sz="1200" dirty="0" err="1"/>
              <a:t>is</a:t>
            </a:r>
            <a:r>
              <a:rPr lang="fr-FR" sz="1200" dirty="0"/>
              <a:t> more and more </a:t>
            </a:r>
            <a:r>
              <a:rPr lang="fr-FR" sz="1200" dirty="0" err="1"/>
              <a:t>democratized</a:t>
            </a:r>
            <a:r>
              <a:rPr lang="fr-FR" sz="1200" dirty="0"/>
              <a:t> and </a:t>
            </a:r>
            <a:r>
              <a:rPr lang="fr-FR" sz="1200" dirty="0" err="1"/>
              <a:t>now</a:t>
            </a:r>
            <a:r>
              <a:rPr lang="fr-FR" sz="1200" dirty="0"/>
              <a:t> </a:t>
            </a:r>
            <a:r>
              <a:rPr lang="fr-FR" sz="1200" dirty="0" err="1"/>
              <a:t>applied</a:t>
            </a:r>
            <a:r>
              <a:rPr lang="fr-FR" sz="1200" dirty="0"/>
              <a:t> to a </a:t>
            </a:r>
            <a:r>
              <a:rPr lang="fr-FR" sz="1200" dirty="0" err="1"/>
              <a:t>wide</a:t>
            </a:r>
            <a:r>
              <a:rPr lang="fr-FR" sz="1200" dirty="0"/>
              <a:t> </a:t>
            </a:r>
            <a:r>
              <a:rPr lang="fr-FR" sz="1200" dirty="0" err="1"/>
              <a:t>variety</a:t>
            </a:r>
            <a:r>
              <a:rPr lang="fr-FR" sz="1200" dirty="0"/>
              <a:t> of </a:t>
            </a:r>
            <a:r>
              <a:rPr lang="fr-FR" sz="1200" dirty="0" err="1"/>
              <a:t>fields</a:t>
            </a:r>
            <a:r>
              <a:rPr lang="fr-FR" sz="1200" dirty="0"/>
              <a:t> and application</a:t>
            </a:r>
          </a:p>
          <a:p>
            <a:r>
              <a:rPr lang="fr-FR" sz="1200" dirty="0" err="1"/>
              <a:t>We</a:t>
            </a:r>
            <a:r>
              <a:rPr lang="fr-FR" sz="1200" dirty="0"/>
              <a:t> </a:t>
            </a:r>
            <a:r>
              <a:rPr lang="fr-FR" sz="1200" dirty="0" err="1"/>
              <a:t>saw</a:t>
            </a:r>
            <a:r>
              <a:rPr lang="fr-FR" sz="1200" dirty="0"/>
              <a:t> single-</a:t>
            </a:r>
            <a:r>
              <a:rPr lang="fr-FR" sz="1200" dirty="0" err="1"/>
              <a:t>cell</a:t>
            </a:r>
            <a:r>
              <a:rPr lang="fr-FR" sz="1200" dirty="0"/>
              <a:t> RNA-</a:t>
            </a:r>
            <a:r>
              <a:rPr lang="fr-FR" sz="1200" dirty="0" err="1"/>
              <a:t>seq</a:t>
            </a:r>
            <a:r>
              <a:rPr lang="fr-FR" sz="1200" dirty="0"/>
              <a:t>, but </a:t>
            </a:r>
            <a:r>
              <a:rPr lang="fr-FR" sz="1200" dirty="0" err="1"/>
              <a:t>there</a:t>
            </a:r>
            <a:r>
              <a:rPr lang="fr-FR" sz="1200" dirty="0"/>
              <a:t> are </a:t>
            </a:r>
            <a:r>
              <a:rPr lang="fr-FR" sz="1200" dirty="0" err="1"/>
              <a:t>many</a:t>
            </a:r>
            <a:r>
              <a:rPr lang="fr-FR" sz="1200" dirty="0"/>
              <a:t> </a:t>
            </a:r>
            <a:r>
              <a:rPr lang="fr-FR" sz="1200" dirty="0" err="1"/>
              <a:t>other</a:t>
            </a:r>
            <a:r>
              <a:rPr lang="fr-FR" sz="1200" dirty="0"/>
              <a:t> technologies:</a:t>
            </a:r>
          </a:p>
          <a:p>
            <a:pPr lvl="1"/>
            <a:r>
              <a:rPr lang="fr-FR" sz="1100" dirty="0"/>
              <a:t>Single-</a:t>
            </a:r>
            <a:r>
              <a:rPr lang="fr-FR" sz="1100" dirty="0" err="1"/>
              <a:t>cell</a:t>
            </a:r>
            <a:r>
              <a:rPr lang="fr-FR" sz="1100" dirty="0"/>
              <a:t> </a:t>
            </a:r>
            <a:r>
              <a:rPr lang="fr-FR" sz="1100" dirty="0" err="1"/>
              <a:t>epigenomics</a:t>
            </a:r>
            <a:r>
              <a:rPr lang="fr-FR" sz="1100" dirty="0"/>
              <a:t>, </a:t>
            </a:r>
            <a:r>
              <a:rPr lang="fr-FR" sz="1100" dirty="0" err="1"/>
              <a:t>proteomics</a:t>
            </a:r>
            <a:r>
              <a:rPr lang="fr-FR" sz="1100" dirty="0"/>
              <a:t>, </a:t>
            </a:r>
            <a:r>
              <a:rPr lang="fr-FR" sz="1100" dirty="0" err="1"/>
              <a:t>metabolomics</a:t>
            </a:r>
            <a:endParaRPr lang="fr-FR" sz="1100" dirty="0"/>
          </a:p>
          <a:p>
            <a:pPr lvl="1"/>
            <a:r>
              <a:rPr lang="fr-FR" sz="1100" dirty="0"/>
              <a:t>Spatial </a:t>
            </a:r>
            <a:r>
              <a:rPr lang="fr-FR" sz="1100" dirty="0" err="1"/>
              <a:t>transcriptomics</a:t>
            </a:r>
            <a:r>
              <a:rPr lang="fr-FR" sz="1100" dirty="0"/>
              <a:t>, </a:t>
            </a:r>
            <a:r>
              <a:rPr lang="fr-FR" sz="1100" dirty="0" err="1"/>
              <a:t>metabolomics</a:t>
            </a:r>
            <a:r>
              <a:rPr lang="fr-FR" sz="1100" dirty="0"/>
              <a:t>, </a:t>
            </a:r>
            <a:r>
              <a:rPr lang="fr-FR" sz="1100" dirty="0" err="1"/>
              <a:t>proteomics</a:t>
            </a:r>
            <a:endParaRPr lang="fr-FR" sz="1100" dirty="0"/>
          </a:p>
          <a:p>
            <a:pPr lvl="1"/>
            <a:r>
              <a:rPr lang="fr-FR" sz="1100" dirty="0"/>
              <a:t>Single-</a:t>
            </a:r>
            <a:r>
              <a:rPr lang="fr-FR" sz="1100" dirty="0" err="1"/>
              <a:t>cell</a:t>
            </a:r>
            <a:r>
              <a:rPr lang="fr-FR" sz="1100" dirty="0"/>
              <a:t> </a:t>
            </a:r>
            <a:r>
              <a:rPr lang="fr-FR" sz="1100" b="1" dirty="0" err="1"/>
              <a:t>multiomics</a:t>
            </a:r>
            <a:r>
              <a:rPr lang="fr-FR" sz="1100" b="1" dirty="0"/>
              <a:t> </a:t>
            </a:r>
            <a:r>
              <a:rPr lang="en-US" sz="1100" dirty="0"/>
              <a:t>aggregating multiple omics layers from the </a:t>
            </a:r>
            <a:r>
              <a:rPr lang="en-US" sz="1100" b="1" dirty="0"/>
              <a:t>same cell </a:t>
            </a:r>
            <a:r>
              <a:rPr lang="en-US" sz="1100" dirty="0"/>
              <a:t>(e.g. ATAC-seq + RNA-seq) </a:t>
            </a:r>
            <a:endParaRPr lang="fr-FR" sz="1100" b="1" dirty="0"/>
          </a:p>
          <a:p>
            <a:r>
              <a:rPr lang="fr-FR" sz="1200" dirty="0" err="1"/>
              <a:t>Cell</a:t>
            </a:r>
            <a:r>
              <a:rPr lang="fr-FR" sz="1200" dirty="0"/>
              <a:t> atlas consortiums are </a:t>
            </a:r>
            <a:r>
              <a:rPr lang="fr-FR" sz="1200" dirty="0" err="1"/>
              <a:t>generating</a:t>
            </a:r>
            <a:r>
              <a:rPr lang="fr-FR" sz="1200" dirty="0"/>
              <a:t> </a:t>
            </a:r>
            <a:r>
              <a:rPr lang="fr-FR" sz="1200" dirty="0" err="1"/>
              <a:t>very</a:t>
            </a:r>
            <a:r>
              <a:rPr lang="fr-FR" sz="1200" dirty="0"/>
              <a:t> big</a:t>
            </a:r>
            <a:r>
              <a:rPr lang="fr-FR" sz="1200" b="1" dirty="0"/>
              <a:t> </a:t>
            </a:r>
            <a:r>
              <a:rPr lang="fr-FR" sz="1200" b="1" dirty="0" err="1"/>
              <a:t>reference</a:t>
            </a:r>
            <a:r>
              <a:rPr lang="fr-FR" sz="1200" b="1" dirty="0"/>
              <a:t> </a:t>
            </a:r>
            <a:r>
              <a:rPr lang="fr-FR" sz="1200" b="1" dirty="0" err="1"/>
              <a:t>atlases</a:t>
            </a:r>
            <a:r>
              <a:rPr lang="fr-FR" sz="1200" b="1" dirty="0"/>
              <a:t> </a:t>
            </a:r>
            <a:r>
              <a:rPr lang="fr-FR" sz="1200" dirty="0"/>
              <a:t>(e.g. Human </a:t>
            </a:r>
            <a:r>
              <a:rPr lang="fr-FR" sz="1200" dirty="0" err="1"/>
              <a:t>Cell</a:t>
            </a:r>
            <a:r>
              <a:rPr lang="fr-FR" sz="1200" dirty="0"/>
              <a:t> Atlas)</a:t>
            </a:r>
          </a:p>
          <a:p>
            <a:r>
              <a:rPr lang="en-US" sz="1200" dirty="0"/>
              <a:t>Still developing field: new technologies (</a:t>
            </a:r>
            <a:r>
              <a:rPr lang="en-US" sz="1200" b="1" dirty="0"/>
              <a:t>spatial transcriptomics, perturb-seq, …) </a:t>
            </a:r>
            <a:r>
              <a:rPr lang="en-US" sz="1200" dirty="0"/>
              <a:t>may overcome current single-cell RNA-seq limitations</a:t>
            </a:r>
          </a:p>
          <a:p>
            <a:r>
              <a:rPr lang="en-US" sz="1200" dirty="0"/>
              <a:t>Methodology-wise: LLMs are now taking over to model different biological mechanisms based on these ever-growing datasets. </a:t>
            </a:r>
          </a:p>
          <a:p>
            <a:pPr lvl="1"/>
            <a:r>
              <a:rPr lang="en-US" sz="1000" b="1" dirty="0" err="1"/>
              <a:t>scGPT</a:t>
            </a:r>
            <a:r>
              <a:rPr lang="en-US" sz="1000" dirty="0"/>
              <a:t>, a generative AI-based methods for clustering / cell annotation, etc..</a:t>
            </a:r>
            <a:endParaRPr lang="en-CH" sz="1000" dirty="0"/>
          </a:p>
        </p:txBody>
      </p:sp>
    </p:spTree>
    <p:extLst>
      <p:ext uri="{BB962C8B-B14F-4D97-AF65-F5344CB8AC3E}">
        <p14:creationId xmlns:p14="http://schemas.microsoft.com/office/powerpoint/2010/main" val="333303296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75384CB-9CEB-4812-9A1A-ADCF3F3B7E91}"/>
              </a:ext>
            </a:extLst>
          </p:cNvPr>
          <p:cNvSpPr>
            <a:spLocks noGrp="1"/>
          </p:cNvSpPr>
          <p:nvPr>
            <p:ph type="title"/>
          </p:nvPr>
        </p:nvSpPr>
        <p:spPr/>
        <p:txBody>
          <a:bodyPr>
            <a:normAutofit fontScale="90000"/>
          </a:bodyPr>
          <a:lstStyle/>
          <a:p>
            <a:r>
              <a:rPr lang="en-US" dirty="0"/>
              <a:t>Complementary reading</a:t>
            </a:r>
            <a:endParaRPr lang="en-CH" dirty="0"/>
          </a:p>
        </p:txBody>
      </p:sp>
      <p:sp>
        <p:nvSpPr>
          <p:cNvPr id="4" name="Date Placeholder 3">
            <a:extLst>
              <a:ext uri="{FF2B5EF4-FFF2-40B4-BE49-F238E27FC236}">
                <a16:creationId xmlns:a16="http://schemas.microsoft.com/office/drawing/2014/main" id="{AF92729E-822A-48A7-9B29-3050BD9728DA}"/>
              </a:ext>
            </a:extLst>
          </p:cNvPr>
          <p:cNvSpPr>
            <a:spLocks noGrp="1"/>
          </p:cNvSpPr>
          <p:nvPr>
            <p:ph type="dt" sz="half" idx="14"/>
          </p:nvPr>
        </p:nvSpPr>
        <p:spPr/>
        <p:txBody>
          <a:bodyPr/>
          <a:lstStyle/>
          <a:p>
            <a:r>
              <a:rPr lang="fr-CH"/>
              <a:t>BIOENG-420  SINGLE-CELL BIOLOGY</a:t>
            </a:r>
            <a:endParaRPr lang="fr-FR" dirty="0"/>
          </a:p>
        </p:txBody>
      </p:sp>
      <p:sp>
        <p:nvSpPr>
          <p:cNvPr id="5" name="Footer Placeholder 4">
            <a:extLst>
              <a:ext uri="{FF2B5EF4-FFF2-40B4-BE49-F238E27FC236}">
                <a16:creationId xmlns:a16="http://schemas.microsoft.com/office/drawing/2014/main" id="{847A6DBC-B71A-4AAB-AC11-881159C6B768}"/>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dirty="0"/>
              <a:t>Vincent Gardeux</a:t>
            </a:r>
          </a:p>
        </p:txBody>
      </p:sp>
      <p:sp>
        <p:nvSpPr>
          <p:cNvPr id="6" name="Slide Number Placeholder 5">
            <a:extLst>
              <a:ext uri="{FF2B5EF4-FFF2-40B4-BE49-F238E27FC236}">
                <a16:creationId xmlns:a16="http://schemas.microsoft.com/office/drawing/2014/main" id="{38B741B9-3E18-4786-A2C8-BBE465A19792}"/>
              </a:ext>
            </a:extLst>
          </p:cNvPr>
          <p:cNvSpPr>
            <a:spLocks noGrp="1"/>
          </p:cNvSpPr>
          <p:nvPr>
            <p:ph type="sldNum" sz="quarter" idx="16"/>
          </p:nvPr>
        </p:nvSpPr>
        <p:spPr/>
        <p:txBody>
          <a:bodyPr/>
          <a:lstStyle/>
          <a:p>
            <a:fld id="{E1E1CD7C-2161-7D43-862E-CE4C333CD873}" type="slidenum">
              <a:rPr lang="fr-FR" smtClean="0"/>
              <a:pPr/>
              <a:t>37</a:t>
            </a:fld>
            <a:endParaRPr lang="fr-FR" dirty="0"/>
          </a:p>
        </p:txBody>
      </p:sp>
      <p:sp>
        <p:nvSpPr>
          <p:cNvPr id="9" name="Rectangle 8">
            <a:extLst>
              <a:ext uri="{FF2B5EF4-FFF2-40B4-BE49-F238E27FC236}">
                <a16:creationId xmlns:a16="http://schemas.microsoft.com/office/drawing/2014/main" id="{62B441C9-5115-4F07-9F0C-682B44CFE6E8}"/>
              </a:ext>
            </a:extLst>
          </p:cNvPr>
          <p:cNvSpPr/>
          <p:nvPr/>
        </p:nvSpPr>
        <p:spPr>
          <a:xfrm>
            <a:off x="327262" y="1042805"/>
            <a:ext cx="8560357" cy="1585049"/>
          </a:xfrm>
          <a:prstGeom prst="rect">
            <a:avLst/>
          </a:prstGeom>
        </p:spPr>
        <p:txBody>
          <a:bodyPr wrap="none">
            <a:spAutoFit/>
          </a:bodyPr>
          <a:lstStyle/>
          <a:p>
            <a:r>
              <a:rPr lang="en-US" sz="1100" b="1" dirty="0">
                <a:latin typeface="Arial" panose="020B0604020202020204" pitchFamily="34" charset="0"/>
                <a:cs typeface="Arial" panose="020B0604020202020204" pitchFamily="34" charset="0"/>
              </a:rPr>
              <a:t>Oncology</a:t>
            </a:r>
          </a:p>
          <a:p>
            <a:r>
              <a:rPr lang="en-US" sz="1100" dirty="0">
                <a:solidFill>
                  <a:srgbClr val="222222"/>
                </a:solidFill>
                <a:latin typeface="Harding"/>
                <a:hlinkClick r:id="rId3"/>
              </a:rPr>
              <a:t>Chang X. et al., Single-Cell RNA Sequencing: Technological Progress and Biomedical Application in Cancer Research, </a:t>
            </a:r>
            <a:r>
              <a:rPr lang="en-US" sz="1100" i="1" dirty="0">
                <a:solidFill>
                  <a:srgbClr val="222222"/>
                </a:solidFill>
                <a:latin typeface="Harding"/>
                <a:hlinkClick r:id="rId3"/>
              </a:rPr>
              <a:t>Molecular Biotechnology</a:t>
            </a:r>
            <a:r>
              <a:rPr lang="en-US" sz="1100" dirty="0">
                <a:solidFill>
                  <a:srgbClr val="222222"/>
                </a:solidFill>
                <a:latin typeface="Harding"/>
                <a:hlinkClick r:id="rId3"/>
              </a:rPr>
              <a:t>, 2023</a:t>
            </a:r>
            <a:endParaRPr lang="en-US" sz="1100" dirty="0">
              <a:solidFill>
                <a:srgbClr val="222222"/>
              </a:solidFill>
              <a:latin typeface="Harding"/>
              <a:hlinkClick r:id="rId4"/>
            </a:endParaRPr>
          </a:p>
          <a:p>
            <a:r>
              <a:rPr lang="en-US" sz="1100" dirty="0">
                <a:solidFill>
                  <a:srgbClr val="222222"/>
                </a:solidFill>
                <a:latin typeface="Harding"/>
                <a:hlinkClick r:id="rId4"/>
              </a:rPr>
              <a:t>Boxer E. et al., Emerging clinical applications of single-cell RNA sequencing in oncology, </a:t>
            </a:r>
            <a:r>
              <a:rPr lang="en-US" sz="1100" i="1" dirty="0">
                <a:solidFill>
                  <a:srgbClr val="222222"/>
                </a:solidFill>
                <a:latin typeface="Harding"/>
                <a:hlinkClick r:id="rId4"/>
              </a:rPr>
              <a:t>Nature reviews clinical oncology</a:t>
            </a:r>
            <a:r>
              <a:rPr lang="en-US" sz="1100" dirty="0">
                <a:solidFill>
                  <a:srgbClr val="222222"/>
                </a:solidFill>
                <a:latin typeface="Harding"/>
                <a:hlinkClick r:id="rId4"/>
              </a:rPr>
              <a:t>, 2025</a:t>
            </a:r>
            <a:endParaRPr lang="en-US" sz="1100" dirty="0">
              <a:solidFill>
                <a:srgbClr val="222222"/>
              </a:solidFill>
              <a:latin typeface="Harding"/>
              <a:hlinkClick r:id="rId4">
                <a:extLst>
                  <a:ext uri="{A12FA001-AC4F-418D-AE19-62706E023703}">
                    <ahyp:hlinkClr xmlns:ahyp="http://schemas.microsoft.com/office/drawing/2018/hyperlinkcolor" val="tx"/>
                  </a:ext>
                </a:extLst>
              </a:hlinkClick>
            </a:endParaRPr>
          </a:p>
          <a:p>
            <a:r>
              <a:rPr lang="en-US" sz="1100" dirty="0">
                <a:solidFill>
                  <a:srgbClr val="222222"/>
                </a:solidFill>
                <a:latin typeface="Harding"/>
                <a:hlinkClick r:id="rId5"/>
              </a:rPr>
              <a:t>Ren et al., Single cell RNA sequencing for breast cancer: present and future, </a:t>
            </a:r>
            <a:r>
              <a:rPr lang="en-US" sz="1100" i="1" dirty="0">
                <a:solidFill>
                  <a:srgbClr val="222222"/>
                </a:solidFill>
                <a:latin typeface="Harding"/>
                <a:hlinkClick r:id="rId5"/>
              </a:rPr>
              <a:t>Nature Cell Death Discovery</a:t>
            </a:r>
            <a:r>
              <a:rPr lang="en-US" sz="1100" dirty="0">
                <a:solidFill>
                  <a:srgbClr val="222222"/>
                </a:solidFill>
                <a:latin typeface="Harding"/>
                <a:hlinkClick r:id="rId5"/>
              </a:rPr>
              <a:t>, 2021</a:t>
            </a:r>
            <a:endParaRPr lang="en-US" sz="1100" dirty="0">
              <a:solidFill>
                <a:srgbClr val="222222"/>
              </a:solidFill>
              <a:latin typeface="Harding"/>
            </a:endParaRPr>
          </a:p>
          <a:p>
            <a:endParaRPr lang="en-US" sz="1100" b="1" dirty="0">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endParaRPr>
          </a:p>
          <a:p>
            <a:r>
              <a:rPr lang="en-US" sz="1100" b="1" dirty="0">
                <a:latin typeface="Arial" panose="020B0604020202020204" pitchFamily="34" charset="0"/>
                <a:cs typeface="Arial" panose="020B0604020202020204" pitchFamily="34" charset="0"/>
              </a:rPr>
              <a:t>Others</a:t>
            </a:r>
            <a:endParaRPr lang="en-US" sz="1100" b="1" dirty="0">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endParaRPr>
          </a:p>
          <a:p>
            <a:r>
              <a:rPr lang="en-US" sz="1000" dirty="0">
                <a:solidFill>
                  <a:srgbClr val="222222"/>
                </a:solidFill>
                <a:latin typeface="Arial" panose="020B0604020202020204" pitchFamily="34" charset="0"/>
                <a:cs typeface="Arial" panose="020B0604020202020204" pitchFamily="34" charset="0"/>
                <a:hlinkClick r:id="rId4"/>
              </a:rPr>
              <a:t>Cui H., et al, </a:t>
            </a:r>
            <a:r>
              <a:rPr lang="en-US" sz="1100" i="0" dirty="0" err="1">
                <a:solidFill>
                  <a:srgbClr val="222222"/>
                </a:solidFill>
                <a:effectLst/>
                <a:latin typeface="Harding"/>
                <a:hlinkClick r:id="rId4"/>
              </a:rPr>
              <a:t>scGPT</a:t>
            </a:r>
            <a:r>
              <a:rPr lang="en-US" sz="1100" i="0" dirty="0">
                <a:solidFill>
                  <a:srgbClr val="222222"/>
                </a:solidFill>
                <a:effectLst/>
                <a:latin typeface="Harding"/>
                <a:hlinkClick r:id="rId4"/>
              </a:rPr>
              <a:t>: toward building a foundation model for single-cell multi-omics using generative A</a:t>
            </a:r>
            <a:r>
              <a:rPr lang="en-US" sz="1100" dirty="0">
                <a:solidFill>
                  <a:srgbClr val="222222"/>
                </a:solidFill>
                <a:latin typeface="Harding"/>
                <a:hlinkClick r:id="rId4"/>
              </a:rPr>
              <a:t>I</a:t>
            </a:r>
            <a:r>
              <a:rPr lang="en-US" sz="1100" b="1" dirty="0">
                <a:solidFill>
                  <a:srgbClr val="222222"/>
                </a:solidFill>
                <a:latin typeface="Harding"/>
                <a:hlinkClick r:id="rId4"/>
              </a:rPr>
              <a:t>, </a:t>
            </a:r>
            <a:r>
              <a:rPr lang="en-US" sz="1000" i="1" dirty="0">
                <a:solidFill>
                  <a:srgbClr val="222222"/>
                </a:solidFill>
                <a:latin typeface="Arial" panose="020B0604020202020204" pitchFamily="34" charset="0"/>
                <a:cs typeface="Arial" panose="020B0604020202020204" pitchFamily="34" charset="0"/>
                <a:hlinkClick r:id="rId4"/>
              </a:rPr>
              <a:t>Nature methods </a:t>
            </a:r>
            <a:r>
              <a:rPr lang="en-US" sz="1000" dirty="0">
                <a:solidFill>
                  <a:srgbClr val="222222"/>
                </a:solidFill>
                <a:latin typeface="Arial" panose="020B0604020202020204" pitchFamily="34" charset="0"/>
                <a:cs typeface="Arial" panose="020B0604020202020204" pitchFamily="34" charset="0"/>
                <a:hlinkClick r:id="rId4"/>
              </a:rPr>
              <a:t>(2024)</a:t>
            </a:r>
            <a:endParaRPr lang="en-US" sz="1000" dirty="0">
              <a:solidFill>
                <a:srgbClr val="222222"/>
              </a:solidFill>
              <a:latin typeface="Arial" panose="020B0604020202020204" pitchFamily="34" charset="0"/>
              <a:cs typeface="Arial" panose="020B0604020202020204" pitchFamily="34" charset="0"/>
              <a:hlinkClick r:id="" action="ppaction://noaction"/>
            </a:endParaRPr>
          </a:p>
          <a:p>
            <a:r>
              <a:rPr lang="en-US" sz="1000" dirty="0">
                <a:solidFill>
                  <a:srgbClr val="222222"/>
                </a:solidFill>
                <a:latin typeface="Arial" panose="020B0604020202020204" pitchFamily="34" charset="0"/>
                <a:cs typeface="Arial" panose="020B0604020202020204" pitchFamily="34" charset="0"/>
                <a:hlinkClick r:id="" action="ppaction://noaction"/>
              </a:rPr>
              <a:t>Ando, Y. et al. An era of single-cell genomics consortia. </a:t>
            </a:r>
            <a:r>
              <a:rPr lang="en-US" sz="1000" i="1" dirty="0">
                <a:solidFill>
                  <a:srgbClr val="222222"/>
                </a:solidFill>
                <a:latin typeface="Arial" panose="020B0604020202020204" pitchFamily="34" charset="0"/>
                <a:cs typeface="Arial" panose="020B0604020202020204" pitchFamily="34" charset="0"/>
                <a:hlinkClick r:id="rId6"/>
              </a:rPr>
              <a:t>Exp Mol Med </a:t>
            </a:r>
            <a:r>
              <a:rPr lang="en-US" sz="1000" b="1" dirty="0">
                <a:solidFill>
                  <a:srgbClr val="222222"/>
                </a:solidFill>
                <a:latin typeface="Arial" panose="020B0604020202020204" pitchFamily="34" charset="0"/>
                <a:cs typeface="Arial" panose="020B0604020202020204" pitchFamily="34" charset="0"/>
                <a:hlinkClick r:id="rId6"/>
              </a:rPr>
              <a:t>52</a:t>
            </a:r>
            <a:r>
              <a:rPr lang="en-US" sz="1000" dirty="0">
                <a:solidFill>
                  <a:srgbClr val="222222"/>
                </a:solidFill>
                <a:latin typeface="Arial" panose="020B0604020202020204" pitchFamily="34" charset="0"/>
                <a:cs typeface="Arial" panose="020B0604020202020204" pitchFamily="34" charset="0"/>
                <a:hlinkClick r:id="rId6"/>
              </a:rPr>
              <a:t>, 1409–1418 (2020)</a:t>
            </a:r>
            <a:endParaRPr lang="en-US" sz="1000" dirty="0">
              <a:solidFill>
                <a:srgbClr val="222222"/>
              </a:solidFill>
              <a:latin typeface="Arial" panose="020B0604020202020204" pitchFamily="34" charset="0"/>
              <a:cs typeface="Arial" panose="020B0604020202020204" pitchFamily="34" charset="0"/>
            </a:endParaRPr>
          </a:p>
          <a:p>
            <a:r>
              <a:rPr lang="en-US" sz="1000" dirty="0" err="1">
                <a:latin typeface="Arial" panose="020B0604020202020204" pitchFamily="34" charset="0"/>
                <a:cs typeface="Arial" panose="020B0604020202020204" pitchFamily="34" charset="0"/>
                <a:hlinkClick r:id="rId7"/>
              </a:rPr>
              <a:t>Edsgärd</a:t>
            </a:r>
            <a:r>
              <a:rPr lang="en-US" sz="1000" dirty="0">
                <a:latin typeface="Arial" panose="020B0604020202020204" pitchFamily="34" charset="0"/>
                <a:cs typeface="Arial" panose="020B0604020202020204" pitchFamily="34" charset="0"/>
                <a:hlinkClick r:id="rId7"/>
              </a:rPr>
              <a:t>, D et al, Identification of spatial expression trends in single-cell gene expression data. </a:t>
            </a:r>
            <a:r>
              <a:rPr lang="en-US" sz="1000" i="1" dirty="0">
                <a:latin typeface="Arial" panose="020B0604020202020204" pitchFamily="34" charset="0"/>
                <a:cs typeface="Arial" panose="020B0604020202020204" pitchFamily="34" charset="0"/>
                <a:hlinkClick r:id="rId7"/>
              </a:rPr>
              <a:t>Nat Methods</a:t>
            </a:r>
            <a:r>
              <a:rPr lang="en-US" sz="1000" dirty="0">
                <a:latin typeface="Arial" panose="020B0604020202020204" pitchFamily="34" charset="0"/>
                <a:cs typeface="Arial" panose="020B0604020202020204" pitchFamily="34" charset="0"/>
                <a:hlinkClick r:id="rId7"/>
              </a:rPr>
              <a:t> </a:t>
            </a:r>
            <a:r>
              <a:rPr lang="en-US" sz="1000" b="1" dirty="0">
                <a:latin typeface="Arial" panose="020B0604020202020204" pitchFamily="34" charset="0"/>
                <a:cs typeface="Arial" panose="020B0604020202020204" pitchFamily="34" charset="0"/>
                <a:hlinkClick r:id="rId7"/>
              </a:rPr>
              <a:t>15, </a:t>
            </a:r>
            <a:r>
              <a:rPr lang="en-US" sz="1000" dirty="0">
                <a:latin typeface="Arial" panose="020B0604020202020204" pitchFamily="34" charset="0"/>
                <a:cs typeface="Arial" panose="020B0604020202020204" pitchFamily="34" charset="0"/>
                <a:hlinkClick r:id="rId7"/>
              </a:rPr>
              <a:t>339–342 (2018)</a:t>
            </a:r>
            <a:endParaRPr lang="en-US" sz="1000" dirty="0">
              <a:solidFill>
                <a:srgbClr val="22222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4728621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pour une image  4">
            <a:extLst>
              <a:ext uri="{FF2B5EF4-FFF2-40B4-BE49-F238E27FC236}">
                <a16:creationId xmlns:a16="http://schemas.microsoft.com/office/drawing/2014/main" id="{C5DC9A4D-B7CD-3F49-976D-9809C46B7DEB}"/>
              </a:ext>
            </a:extLst>
          </p:cNvPr>
          <p:cNvPicPr>
            <a:picLocks noGrp="1" noChangeAspect="1"/>
          </p:cNvPicPr>
          <p:nvPr>
            <p:ph type="pic" sz="quarter" idx="10"/>
          </p:nvPr>
        </p:nvPicPr>
        <p:blipFill rotWithShape="1">
          <a:blip r:embed="rId3"/>
          <a:srcRect l="9937" t="12184" b="2246"/>
          <a:stretch/>
        </p:blipFill>
        <p:spPr>
          <a:xfrm>
            <a:off x="1331913" y="0"/>
            <a:ext cx="7812087" cy="4948238"/>
          </a:xfrm>
        </p:spPr>
      </p:pic>
      <p:sp>
        <p:nvSpPr>
          <p:cNvPr id="9" name="Titre 8">
            <a:extLst>
              <a:ext uri="{FF2B5EF4-FFF2-40B4-BE49-F238E27FC236}">
                <a16:creationId xmlns:a16="http://schemas.microsoft.com/office/drawing/2014/main" id="{6AF2DA65-CF00-774A-9D7C-EEFA627B218F}"/>
              </a:ext>
            </a:extLst>
          </p:cNvPr>
          <p:cNvSpPr>
            <a:spLocks noGrp="1"/>
          </p:cNvSpPr>
          <p:nvPr>
            <p:ph type="ctrTitle"/>
          </p:nvPr>
        </p:nvSpPr>
        <p:spPr>
          <a:xfrm>
            <a:off x="6994894" y="1739900"/>
            <a:ext cx="2149106" cy="1835150"/>
          </a:xfrm>
        </p:spPr>
        <p:txBody>
          <a:bodyPr>
            <a:normAutofit/>
          </a:bodyPr>
          <a:lstStyle/>
          <a:p>
            <a:r>
              <a:rPr lang="fr-FR" sz="3200" dirty="0"/>
              <a:t>Questions?</a:t>
            </a:r>
          </a:p>
        </p:txBody>
      </p:sp>
      <p:sp>
        <p:nvSpPr>
          <p:cNvPr id="10" name="Sous-titre 9">
            <a:extLst>
              <a:ext uri="{FF2B5EF4-FFF2-40B4-BE49-F238E27FC236}">
                <a16:creationId xmlns:a16="http://schemas.microsoft.com/office/drawing/2014/main" id="{2F4A7CFE-65FA-E249-9125-D938BCA44079}"/>
              </a:ext>
            </a:extLst>
          </p:cNvPr>
          <p:cNvSpPr>
            <a:spLocks noGrp="1"/>
          </p:cNvSpPr>
          <p:nvPr>
            <p:ph type="subTitle" idx="1"/>
          </p:nvPr>
        </p:nvSpPr>
        <p:spPr>
          <a:xfrm>
            <a:off x="5166094" y="3575050"/>
            <a:ext cx="1828800" cy="1568450"/>
          </a:xfrm>
          <a:solidFill>
            <a:schemeClr val="accent2"/>
          </a:solidFill>
        </p:spPr>
        <p:txBody>
          <a:bodyPr lIns="90000">
            <a:normAutofit/>
          </a:bodyPr>
          <a:lstStyle/>
          <a:p>
            <a:r>
              <a:rPr lang="fr-FR" sz="1400" b="1" dirty="0"/>
              <a:t>Vincent Gardeux</a:t>
            </a:r>
            <a:endParaRPr lang="fr-FR" sz="1200" dirty="0"/>
          </a:p>
        </p:txBody>
      </p:sp>
    </p:spTree>
    <p:extLst>
      <p:ext uri="{BB962C8B-B14F-4D97-AF65-F5344CB8AC3E}">
        <p14:creationId xmlns:p14="http://schemas.microsoft.com/office/powerpoint/2010/main" val="272223166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64F35DA-897B-4F24-85E8-01948B79BFAE}"/>
              </a:ext>
            </a:extLst>
          </p:cNvPr>
          <p:cNvSpPr>
            <a:spLocks noGrp="1"/>
          </p:cNvSpPr>
          <p:nvPr>
            <p:ph idx="1"/>
          </p:nvPr>
        </p:nvSpPr>
        <p:spPr/>
        <p:txBody>
          <a:bodyPr>
            <a:normAutofit/>
          </a:bodyPr>
          <a:lstStyle/>
          <a:p>
            <a:r>
              <a:rPr lang="en-US" sz="1600" dirty="0"/>
              <a:t>Short reads are efficiently mapped to the genome or transcriptome using short read aligners and known genomic annotations (e.g. </a:t>
            </a:r>
            <a:r>
              <a:rPr lang="en-US" sz="1600" dirty="0" err="1">
                <a:hlinkClick r:id="rId2"/>
              </a:rPr>
              <a:t>Ensembl</a:t>
            </a:r>
            <a:r>
              <a:rPr lang="en-US" sz="1600" dirty="0"/>
              <a:t> or </a:t>
            </a:r>
            <a:r>
              <a:rPr lang="en-US" sz="1600" dirty="0">
                <a:hlinkClick r:id="rId3"/>
              </a:rPr>
              <a:t>UCSC</a:t>
            </a:r>
            <a:r>
              <a:rPr lang="en-US" sz="1600" dirty="0"/>
              <a:t>)</a:t>
            </a:r>
            <a:endParaRPr lang="en-CH" sz="1600" dirty="0"/>
          </a:p>
        </p:txBody>
      </p:sp>
      <p:sp>
        <p:nvSpPr>
          <p:cNvPr id="3" name="Title 2">
            <a:extLst>
              <a:ext uri="{FF2B5EF4-FFF2-40B4-BE49-F238E27FC236}">
                <a16:creationId xmlns:a16="http://schemas.microsoft.com/office/drawing/2014/main" id="{930BFF4F-B0B1-4D50-BEE6-F2179EF42EDE}"/>
              </a:ext>
            </a:extLst>
          </p:cNvPr>
          <p:cNvSpPr>
            <a:spLocks noGrp="1"/>
          </p:cNvSpPr>
          <p:nvPr>
            <p:ph type="title"/>
          </p:nvPr>
        </p:nvSpPr>
        <p:spPr/>
        <p:txBody>
          <a:bodyPr>
            <a:normAutofit fontScale="90000"/>
          </a:bodyPr>
          <a:lstStyle/>
          <a:p>
            <a:r>
              <a:rPr lang="en-US" dirty="0"/>
              <a:t>Preprocessing: Mapping to genome/transcriptome</a:t>
            </a:r>
            <a:endParaRPr lang="en-CH" dirty="0"/>
          </a:p>
        </p:txBody>
      </p:sp>
      <p:sp>
        <p:nvSpPr>
          <p:cNvPr id="4" name="Date Placeholder 3">
            <a:extLst>
              <a:ext uri="{FF2B5EF4-FFF2-40B4-BE49-F238E27FC236}">
                <a16:creationId xmlns:a16="http://schemas.microsoft.com/office/drawing/2014/main" id="{BA4C4EE2-0E4A-4070-8098-4BB955415537}"/>
              </a:ext>
            </a:extLst>
          </p:cNvPr>
          <p:cNvSpPr>
            <a:spLocks noGrp="1"/>
          </p:cNvSpPr>
          <p:nvPr>
            <p:ph type="dt" sz="half" idx="14"/>
          </p:nvPr>
        </p:nvSpPr>
        <p:spPr/>
        <p:txBody>
          <a:bodyPr/>
          <a:lstStyle/>
          <a:p>
            <a:r>
              <a:rPr lang="fr-CH"/>
              <a:t>BIOENG-420  SINGLE-CELL BIOLOGY</a:t>
            </a:r>
            <a:endParaRPr lang="fr-FR" dirty="0"/>
          </a:p>
        </p:txBody>
      </p:sp>
      <p:sp>
        <p:nvSpPr>
          <p:cNvPr id="5" name="Footer Placeholder 4">
            <a:extLst>
              <a:ext uri="{FF2B5EF4-FFF2-40B4-BE49-F238E27FC236}">
                <a16:creationId xmlns:a16="http://schemas.microsoft.com/office/drawing/2014/main" id="{72D23FB8-FDC2-4667-9B47-1E3DB6E8733C}"/>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E7A1B997-D4A1-41CA-9015-BD3AF350F914}"/>
              </a:ext>
            </a:extLst>
          </p:cNvPr>
          <p:cNvSpPr>
            <a:spLocks noGrp="1"/>
          </p:cNvSpPr>
          <p:nvPr>
            <p:ph type="sldNum" sz="quarter" idx="16"/>
          </p:nvPr>
        </p:nvSpPr>
        <p:spPr/>
        <p:txBody>
          <a:bodyPr/>
          <a:lstStyle/>
          <a:p>
            <a:fld id="{E1E1CD7C-2161-7D43-862E-CE4C333CD873}" type="slidenum">
              <a:rPr lang="fr-FR" smtClean="0"/>
              <a:pPr/>
              <a:t>39</a:t>
            </a:fld>
            <a:endParaRPr lang="fr-FR" dirty="0"/>
          </a:p>
        </p:txBody>
      </p:sp>
      <p:pic>
        <p:nvPicPr>
          <p:cNvPr id="9" name="Picture 8">
            <a:extLst>
              <a:ext uri="{FF2B5EF4-FFF2-40B4-BE49-F238E27FC236}">
                <a16:creationId xmlns:a16="http://schemas.microsoft.com/office/drawing/2014/main" id="{99CD47BF-E1D2-4180-9030-23258E0DF442}"/>
              </a:ext>
            </a:extLst>
          </p:cNvPr>
          <p:cNvPicPr>
            <a:picLocks noChangeAspect="1"/>
          </p:cNvPicPr>
          <p:nvPr/>
        </p:nvPicPr>
        <p:blipFill rotWithShape="1">
          <a:blip r:embed="rId4"/>
          <a:srcRect t="42591"/>
          <a:stretch/>
        </p:blipFill>
        <p:spPr>
          <a:xfrm>
            <a:off x="1437915" y="2227167"/>
            <a:ext cx="4433170" cy="1456095"/>
          </a:xfrm>
          <a:prstGeom prst="rect">
            <a:avLst/>
          </a:prstGeom>
        </p:spPr>
      </p:pic>
      <p:cxnSp>
        <p:nvCxnSpPr>
          <p:cNvPr id="10" name="Straight Connector 9">
            <a:extLst>
              <a:ext uri="{FF2B5EF4-FFF2-40B4-BE49-F238E27FC236}">
                <a16:creationId xmlns:a16="http://schemas.microsoft.com/office/drawing/2014/main" id="{EDF5E7D4-B274-4D88-BF64-F4E5BA92A316}"/>
              </a:ext>
            </a:extLst>
          </p:cNvPr>
          <p:cNvCxnSpPr>
            <a:cxnSpLocks/>
          </p:cNvCxnSpPr>
          <p:nvPr/>
        </p:nvCxnSpPr>
        <p:spPr>
          <a:xfrm flipH="1">
            <a:off x="1580372" y="1575311"/>
            <a:ext cx="40419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337CCB9-62BE-4B64-8D05-B4C9BE471813}"/>
              </a:ext>
            </a:extLst>
          </p:cNvPr>
          <p:cNvCxnSpPr>
            <a:cxnSpLocks/>
          </p:cNvCxnSpPr>
          <p:nvPr/>
        </p:nvCxnSpPr>
        <p:spPr>
          <a:xfrm flipH="1">
            <a:off x="2003430" y="1734337"/>
            <a:ext cx="40419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BDFF524-85A7-4358-AD4F-8F5F4D4372D8}"/>
              </a:ext>
            </a:extLst>
          </p:cNvPr>
          <p:cNvCxnSpPr>
            <a:cxnSpLocks/>
          </p:cNvCxnSpPr>
          <p:nvPr/>
        </p:nvCxnSpPr>
        <p:spPr>
          <a:xfrm flipH="1">
            <a:off x="2212497" y="1575311"/>
            <a:ext cx="40419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BEA9522-E534-4280-AA99-7B2E38FC87A8}"/>
              </a:ext>
            </a:extLst>
          </p:cNvPr>
          <p:cNvCxnSpPr>
            <a:cxnSpLocks/>
          </p:cNvCxnSpPr>
          <p:nvPr/>
        </p:nvCxnSpPr>
        <p:spPr>
          <a:xfrm flipH="1">
            <a:off x="2622219" y="1707831"/>
            <a:ext cx="40419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50465E7-F532-42F6-A3AE-A0580FC116FF}"/>
              </a:ext>
            </a:extLst>
          </p:cNvPr>
          <p:cNvCxnSpPr>
            <a:cxnSpLocks/>
          </p:cNvCxnSpPr>
          <p:nvPr/>
        </p:nvCxnSpPr>
        <p:spPr>
          <a:xfrm flipH="1">
            <a:off x="3054314" y="1575310"/>
            <a:ext cx="40419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47EF690-2596-48B2-9E6C-CDC1C7601D5A}"/>
              </a:ext>
            </a:extLst>
          </p:cNvPr>
          <p:cNvCxnSpPr>
            <a:cxnSpLocks/>
          </p:cNvCxnSpPr>
          <p:nvPr/>
        </p:nvCxnSpPr>
        <p:spPr>
          <a:xfrm flipH="1">
            <a:off x="3405628" y="1734337"/>
            <a:ext cx="40419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2F359CA-9791-408C-8FBA-7A7C65D349DD}"/>
              </a:ext>
            </a:extLst>
          </p:cNvPr>
          <p:cNvCxnSpPr>
            <a:cxnSpLocks/>
          </p:cNvCxnSpPr>
          <p:nvPr/>
        </p:nvCxnSpPr>
        <p:spPr>
          <a:xfrm flipH="1">
            <a:off x="3749878" y="1542179"/>
            <a:ext cx="40419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D493CA5-67EE-4D2C-BB13-499B149C3569}"/>
              </a:ext>
            </a:extLst>
          </p:cNvPr>
          <p:cNvCxnSpPr>
            <a:cxnSpLocks/>
          </p:cNvCxnSpPr>
          <p:nvPr/>
        </p:nvCxnSpPr>
        <p:spPr>
          <a:xfrm flipH="1">
            <a:off x="4171296" y="1734337"/>
            <a:ext cx="40419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B054983-70EC-4994-9721-1C2C0F69D0B3}"/>
              </a:ext>
            </a:extLst>
          </p:cNvPr>
          <p:cNvCxnSpPr>
            <a:cxnSpLocks/>
          </p:cNvCxnSpPr>
          <p:nvPr/>
        </p:nvCxnSpPr>
        <p:spPr>
          <a:xfrm flipH="1">
            <a:off x="4429278" y="1542179"/>
            <a:ext cx="40419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8FB33AF-A301-4E8D-A21D-9BCC74144676}"/>
              </a:ext>
            </a:extLst>
          </p:cNvPr>
          <p:cNvCxnSpPr>
            <a:cxnSpLocks/>
          </p:cNvCxnSpPr>
          <p:nvPr/>
        </p:nvCxnSpPr>
        <p:spPr>
          <a:xfrm flipH="1">
            <a:off x="4965811" y="1734337"/>
            <a:ext cx="40419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540A65-8570-4D94-AD37-BDE6F3B6A978}"/>
              </a:ext>
            </a:extLst>
          </p:cNvPr>
          <p:cNvCxnSpPr>
            <a:cxnSpLocks/>
          </p:cNvCxnSpPr>
          <p:nvPr/>
        </p:nvCxnSpPr>
        <p:spPr>
          <a:xfrm flipH="1">
            <a:off x="5077570" y="1562058"/>
            <a:ext cx="40419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4CBB7B48-5E31-41A8-92F8-7C14826633C0}"/>
              </a:ext>
            </a:extLst>
          </p:cNvPr>
          <p:cNvSpPr txBox="1"/>
          <p:nvPr/>
        </p:nvSpPr>
        <p:spPr>
          <a:xfrm>
            <a:off x="5948346" y="1485729"/>
            <a:ext cx="1828927" cy="300082"/>
          </a:xfrm>
          <a:prstGeom prst="rect">
            <a:avLst/>
          </a:prstGeom>
          <a:noFill/>
        </p:spPr>
        <p:txBody>
          <a:bodyPr wrap="square">
            <a:spAutoFit/>
          </a:bodyPr>
          <a:lstStyle/>
          <a:p>
            <a:r>
              <a:rPr lang="en-US" b="1" dirty="0"/>
              <a:t>RNA-seq raw reads</a:t>
            </a:r>
            <a:endParaRPr lang="en-CH" b="1" dirty="0"/>
          </a:p>
        </p:txBody>
      </p:sp>
      <p:sp>
        <p:nvSpPr>
          <p:cNvPr id="22" name="Arrow: Down 21">
            <a:extLst>
              <a:ext uri="{FF2B5EF4-FFF2-40B4-BE49-F238E27FC236}">
                <a16:creationId xmlns:a16="http://schemas.microsoft.com/office/drawing/2014/main" id="{5710C47B-6C7B-4115-A739-B9D0DF1AC2A4}"/>
              </a:ext>
            </a:extLst>
          </p:cNvPr>
          <p:cNvSpPr/>
          <p:nvPr/>
        </p:nvSpPr>
        <p:spPr>
          <a:xfrm>
            <a:off x="3458506" y="1926613"/>
            <a:ext cx="132522" cy="17813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3" name="TextBox 22">
            <a:extLst>
              <a:ext uri="{FF2B5EF4-FFF2-40B4-BE49-F238E27FC236}">
                <a16:creationId xmlns:a16="http://schemas.microsoft.com/office/drawing/2014/main" id="{1858A1DE-FDE0-485A-9664-CF2953F42F57}"/>
              </a:ext>
            </a:extLst>
          </p:cNvPr>
          <p:cNvSpPr txBox="1"/>
          <p:nvPr/>
        </p:nvSpPr>
        <p:spPr>
          <a:xfrm>
            <a:off x="3654500" y="1878781"/>
            <a:ext cx="2063385" cy="261610"/>
          </a:xfrm>
          <a:prstGeom prst="rect">
            <a:avLst/>
          </a:prstGeom>
          <a:noFill/>
        </p:spPr>
        <p:txBody>
          <a:bodyPr wrap="none" rtlCol="0">
            <a:spAutoFit/>
          </a:bodyPr>
          <a:lstStyle/>
          <a:p>
            <a:r>
              <a:rPr lang="en-US" sz="1100" dirty="0"/>
              <a:t>Mapping to reference genome</a:t>
            </a:r>
            <a:endParaRPr lang="en-CH" sz="1100" dirty="0"/>
          </a:p>
        </p:txBody>
      </p:sp>
      <p:sp>
        <p:nvSpPr>
          <p:cNvPr id="24" name="TextBox 23">
            <a:extLst>
              <a:ext uri="{FF2B5EF4-FFF2-40B4-BE49-F238E27FC236}">
                <a16:creationId xmlns:a16="http://schemas.microsoft.com/office/drawing/2014/main" id="{F18A5A28-9D30-40AA-825C-6863D5DF4AE0}"/>
              </a:ext>
            </a:extLst>
          </p:cNvPr>
          <p:cNvSpPr txBox="1"/>
          <p:nvPr/>
        </p:nvSpPr>
        <p:spPr>
          <a:xfrm>
            <a:off x="6017749" y="2970200"/>
            <a:ext cx="1828927" cy="300082"/>
          </a:xfrm>
          <a:prstGeom prst="rect">
            <a:avLst/>
          </a:prstGeom>
          <a:noFill/>
        </p:spPr>
        <p:txBody>
          <a:bodyPr wrap="square">
            <a:spAutoFit/>
          </a:bodyPr>
          <a:lstStyle/>
          <a:p>
            <a:r>
              <a:rPr lang="en-US" b="1" dirty="0"/>
              <a:t>Mapped reads</a:t>
            </a:r>
            <a:endParaRPr lang="en-CH" b="1" dirty="0"/>
          </a:p>
        </p:txBody>
      </p:sp>
      <p:sp>
        <p:nvSpPr>
          <p:cNvPr id="26" name="Content Placeholder 1">
            <a:extLst>
              <a:ext uri="{FF2B5EF4-FFF2-40B4-BE49-F238E27FC236}">
                <a16:creationId xmlns:a16="http://schemas.microsoft.com/office/drawing/2014/main" id="{CEC3BABD-8721-4DAD-A350-44CF6C8564EC}"/>
              </a:ext>
            </a:extLst>
          </p:cNvPr>
          <p:cNvSpPr txBox="1">
            <a:spLocks/>
          </p:cNvSpPr>
          <p:nvPr/>
        </p:nvSpPr>
        <p:spPr>
          <a:xfrm>
            <a:off x="904875" y="3821255"/>
            <a:ext cx="4576887" cy="4168490"/>
          </a:xfrm>
          <a:prstGeom prst="rect">
            <a:avLst/>
          </a:prstGeom>
        </p:spPr>
        <p:txBody>
          <a:bodyPr vert="horz" lIns="180000" tIns="45720" rIns="91440" bIns="45720" rtlCol="0">
            <a:normAutofit/>
          </a:bodyPr>
          <a:lstStyle>
            <a:lvl1pPr marL="171450" indent="-171450" algn="l" defTabSz="685800" rtl="0" eaLnBrk="1" latinLnBrk="0" hangingPunct="1">
              <a:lnSpc>
                <a:spcPct val="90000"/>
              </a:lnSpc>
              <a:spcBef>
                <a:spcPts val="750"/>
              </a:spcBef>
              <a:buClr>
                <a:schemeClr val="accent1"/>
              </a:buClr>
              <a:buSzPct val="90000"/>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Clr>
                <a:schemeClr val="accent1"/>
              </a:buClr>
              <a:buSzPct val="100000"/>
              <a:buFont typeface="Arial" panose="020B0604020202020204" pitchFamily="34" charset="0"/>
              <a:buChar char="•"/>
              <a:defRPr sz="1600" b="0" i="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SzPct val="90000"/>
              <a:buFont typeface="Wingdings" pitchFamily="2" charset="2"/>
              <a:buChar char="§"/>
              <a:defRPr sz="1500" b="0" i="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1600" dirty="0"/>
              <a:t>Efficient alignment with specialized tools</a:t>
            </a:r>
          </a:p>
          <a:p>
            <a:pPr lvl="1"/>
            <a:r>
              <a:rPr lang="en-US" sz="1400" dirty="0"/>
              <a:t>Large number of aligners available</a:t>
            </a:r>
          </a:p>
          <a:p>
            <a:pPr marL="342900" lvl="1" indent="0">
              <a:buNone/>
            </a:pPr>
            <a:r>
              <a:rPr lang="en-US" sz="1200" i="1" dirty="0"/>
              <a:t>(&gt;70 on Wikipedia 20.02.2022)</a:t>
            </a:r>
          </a:p>
          <a:p>
            <a:pPr lvl="1"/>
            <a:r>
              <a:rPr lang="en-US" sz="1400" dirty="0"/>
              <a:t>Considerations: accuracy, gap-aware, speed, memory, …</a:t>
            </a:r>
            <a:endParaRPr lang="en-CH" sz="1400" dirty="0"/>
          </a:p>
        </p:txBody>
      </p:sp>
      <p:pic>
        <p:nvPicPr>
          <p:cNvPr id="27" name="Picture 2" descr="Tools Icon Illustration par back1design1 · Creative Fabrica">
            <a:extLst>
              <a:ext uri="{FF2B5EF4-FFF2-40B4-BE49-F238E27FC236}">
                <a16:creationId xmlns:a16="http://schemas.microsoft.com/office/drawing/2014/main" id="{DCFB017E-1FA5-45D5-96EC-E84201F6960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04044" y="3781715"/>
            <a:ext cx="416222" cy="246582"/>
          </a:xfrm>
          <a:prstGeom prst="rect">
            <a:avLst/>
          </a:prstGeom>
          <a:noFill/>
          <a:extLst>
            <a:ext uri="{909E8E84-426E-40DD-AFC4-6F175D3DCCD1}">
              <a14:hiddenFill xmlns:a14="http://schemas.microsoft.com/office/drawing/2010/main">
                <a:solidFill>
                  <a:srgbClr val="FFFFFF"/>
                </a:solidFill>
              </a14:hiddenFill>
            </a:ext>
          </a:extLst>
        </p:spPr>
      </p:pic>
      <p:sp>
        <p:nvSpPr>
          <p:cNvPr id="28" name="Content Placeholder 1">
            <a:extLst>
              <a:ext uri="{FF2B5EF4-FFF2-40B4-BE49-F238E27FC236}">
                <a16:creationId xmlns:a16="http://schemas.microsoft.com/office/drawing/2014/main" id="{BC27417F-4FEF-44AA-9F0E-956C7B87F2A0}"/>
              </a:ext>
            </a:extLst>
          </p:cNvPr>
          <p:cNvSpPr txBox="1">
            <a:spLocks/>
          </p:cNvSpPr>
          <p:nvPr/>
        </p:nvSpPr>
        <p:spPr>
          <a:xfrm>
            <a:off x="5796915" y="3774095"/>
            <a:ext cx="3240405" cy="1298787"/>
          </a:xfrm>
          <a:prstGeom prst="rect">
            <a:avLst/>
          </a:prstGeom>
        </p:spPr>
        <p:txBody>
          <a:bodyPr vert="horz" lIns="180000" tIns="45720" rIns="91440" bIns="45720" rtlCol="0">
            <a:normAutofit fontScale="92500" lnSpcReduction="10000"/>
          </a:bodyPr>
          <a:lstStyle>
            <a:lvl1pPr marL="171450" indent="-171450" algn="l" defTabSz="685800" rtl="0" eaLnBrk="1" latinLnBrk="0" hangingPunct="1">
              <a:lnSpc>
                <a:spcPct val="90000"/>
              </a:lnSpc>
              <a:spcBef>
                <a:spcPts val="750"/>
              </a:spcBef>
              <a:buClr>
                <a:schemeClr val="accent1"/>
              </a:buClr>
              <a:buSzPct val="90000"/>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Clr>
                <a:schemeClr val="accent1"/>
              </a:buClr>
              <a:buSzPct val="100000"/>
              <a:buFont typeface="Arial" panose="020B0604020202020204" pitchFamily="34" charset="0"/>
              <a:buChar char="•"/>
              <a:defRPr sz="1600" b="0" i="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SzPct val="90000"/>
              <a:buFont typeface="Wingdings" pitchFamily="2" charset="2"/>
              <a:buChar char="§"/>
              <a:defRPr sz="1500" b="0" i="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b="1" dirty="0"/>
              <a:t>Tools:</a:t>
            </a:r>
          </a:p>
          <a:p>
            <a:r>
              <a:rPr lang="en-US" sz="1200" i="1" dirty="0"/>
              <a:t>BWA</a:t>
            </a:r>
          </a:p>
          <a:p>
            <a:r>
              <a:rPr lang="en-US" sz="1200" i="1" dirty="0" err="1"/>
              <a:t>Kallisto</a:t>
            </a:r>
            <a:endParaRPr lang="en-US" sz="1200" i="1" dirty="0"/>
          </a:p>
          <a:p>
            <a:r>
              <a:rPr lang="en-US" sz="1200" i="1" dirty="0"/>
              <a:t>STAR</a:t>
            </a:r>
          </a:p>
          <a:p>
            <a:pPr lvl="1"/>
            <a:r>
              <a:rPr lang="en-US" sz="1000" i="1" dirty="0"/>
              <a:t>Now </a:t>
            </a:r>
            <a:r>
              <a:rPr lang="en-US" sz="1000" b="1" i="1" dirty="0" err="1"/>
              <a:t>STARsolo</a:t>
            </a:r>
            <a:r>
              <a:rPr lang="en-US" sz="1000" i="1" dirty="0"/>
              <a:t> is specifically designed for single-cell and multiplexed exp.</a:t>
            </a:r>
          </a:p>
          <a:p>
            <a:pPr lvl="2"/>
            <a:endParaRPr lang="en-US" sz="900" i="1" dirty="0"/>
          </a:p>
          <a:p>
            <a:pPr marL="342900" lvl="1" indent="0">
              <a:buNone/>
            </a:pPr>
            <a:endParaRPr lang="en-US" sz="1000" i="1" dirty="0"/>
          </a:p>
          <a:p>
            <a:pPr marL="342900" lvl="1" indent="0">
              <a:buFont typeface="Arial" panose="020B0604020202020204" pitchFamily="34" charset="0"/>
              <a:buNone/>
            </a:pPr>
            <a:endParaRPr lang="en-CH" i="1" dirty="0"/>
          </a:p>
        </p:txBody>
      </p:sp>
      <p:sp>
        <p:nvSpPr>
          <p:cNvPr id="8" name="TextBox 7">
            <a:extLst>
              <a:ext uri="{FF2B5EF4-FFF2-40B4-BE49-F238E27FC236}">
                <a16:creationId xmlns:a16="http://schemas.microsoft.com/office/drawing/2014/main" id="{09AFB4CB-9945-48A9-8955-53F4EFDD057F}"/>
              </a:ext>
            </a:extLst>
          </p:cNvPr>
          <p:cNvSpPr txBox="1"/>
          <p:nvPr/>
        </p:nvSpPr>
        <p:spPr>
          <a:xfrm>
            <a:off x="4965811" y="3436229"/>
            <a:ext cx="1693865" cy="215444"/>
          </a:xfrm>
          <a:prstGeom prst="rect">
            <a:avLst/>
          </a:prstGeom>
          <a:noFill/>
        </p:spPr>
        <p:txBody>
          <a:bodyPr wrap="square">
            <a:spAutoFit/>
          </a:bodyPr>
          <a:lstStyle/>
          <a:p>
            <a:r>
              <a:rPr lang="en-US" sz="800" dirty="0">
                <a:solidFill>
                  <a:srgbClr val="54585A"/>
                </a:solidFill>
                <a:latin typeface="IBM Plex Sans" panose="020B0604020202020204" pitchFamily="34" charset="0"/>
                <a:hlinkClick r:id="rId6"/>
              </a:rPr>
              <a:t>Galaxy tutorial</a:t>
            </a:r>
            <a:endParaRPr lang="en-CH" sz="800" dirty="0"/>
          </a:p>
        </p:txBody>
      </p:sp>
    </p:spTree>
    <p:extLst>
      <p:ext uri="{BB962C8B-B14F-4D97-AF65-F5344CB8AC3E}">
        <p14:creationId xmlns:p14="http://schemas.microsoft.com/office/powerpoint/2010/main" val="6680424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3D5D7-E5C9-FE57-BA65-1AFFDD843CFF}"/>
              </a:ext>
            </a:extLst>
          </p:cNvPr>
          <p:cNvSpPr>
            <a:spLocks noGrp="1"/>
          </p:cNvSpPr>
          <p:nvPr>
            <p:ph type="title"/>
          </p:nvPr>
        </p:nvSpPr>
        <p:spPr>
          <a:xfrm>
            <a:off x="904875" y="179552"/>
            <a:ext cx="7915275" cy="1072753"/>
          </a:xfrm>
        </p:spPr>
        <p:txBody>
          <a:bodyPr>
            <a:normAutofit/>
          </a:bodyPr>
          <a:lstStyle/>
          <a:p>
            <a:r>
              <a:rPr lang="fr-FR" sz="2800" dirty="0"/>
              <a:t>There are multiple </a:t>
            </a:r>
            <a:r>
              <a:rPr lang="fr-FR" sz="2800" dirty="0" err="1"/>
              <a:t>genomic</a:t>
            </a:r>
            <a:r>
              <a:rPr lang="fr-FR" sz="2800" dirty="0"/>
              <a:t> </a:t>
            </a:r>
            <a:r>
              <a:rPr lang="fr-FR" sz="2800" dirty="0" err="1"/>
              <a:t>layers</a:t>
            </a:r>
            <a:r>
              <a:rPr lang="fr-FR" sz="2800" dirty="0"/>
              <a:t> </a:t>
            </a:r>
            <a:r>
              <a:rPr lang="fr-FR" sz="2800" dirty="0" err="1"/>
              <a:t>that</a:t>
            </a:r>
            <a:r>
              <a:rPr lang="fr-FR" sz="2800" dirty="0"/>
              <a:t> can </a:t>
            </a:r>
            <a:r>
              <a:rPr lang="fr-FR" sz="2800" dirty="0" err="1"/>
              <a:t>be</a:t>
            </a:r>
            <a:r>
              <a:rPr lang="fr-FR" sz="2800" dirty="0"/>
              <a:t> </a:t>
            </a:r>
            <a:r>
              <a:rPr lang="fr-FR" sz="2800" dirty="0" err="1"/>
              <a:t>measured</a:t>
            </a:r>
            <a:endParaRPr lang="LID4096" sz="2800" dirty="0"/>
          </a:p>
        </p:txBody>
      </p:sp>
      <p:sp>
        <p:nvSpPr>
          <p:cNvPr id="4" name="Date Placeholder 3">
            <a:extLst>
              <a:ext uri="{FF2B5EF4-FFF2-40B4-BE49-F238E27FC236}">
                <a16:creationId xmlns:a16="http://schemas.microsoft.com/office/drawing/2014/main" id="{75EF99F0-5FEA-3544-9CEA-2812EE27543D}"/>
              </a:ext>
            </a:extLst>
          </p:cNvPr>
          <p:cNvSpPr>
            <a:spLocks noGrp="1"/>
          </p:cNvSpPr>
          <p:nvPr>
            <p:ph type="dt" sz="half" idx="10"/>
          </p:nvPr>
        </p:nvSpPr>
        <p:spPr/>
        <p:txBody>
          <a:bodyPr/>
          <a:lstStyle/>
          <a:p>
            <a:r>
              <a:rPr lang="en-US"/>
              <a:t>CAS Module 3 – Single-cell RNA-seq analysis</a:t>
            </a:r>
            <a:endParaRPr lang="en-US" dirty="0"/>
          </a:p>
        </p:txBody>
      </p:sp>
      <p:sp>
        <p:nvSpPr>
          <p:cNvPr id="5" name="Footer Placeholder 4">
            <a:extLst>
              <a:ext uri="{FF2B5EF4-FFF2-40B4-BE49-F238E27FC236}">
                <a16:creationId xmlns:a16="http://schemas.microsoft.com/office/drawing/2014/main" id="{82362FBF-8B41-90B3-1B2D-639BBE377EBA}"/>
              </a:ext>
            </a:extLst>
          </p:cNvPr>
          <p:cNvSpPr>
            <a:spLocks noGrp="1"/>
          </p:cNvSpPr>
          <p:nvPr>
            <p:ph type="ftr" sz="quarter" idx="11"/>
          </p:nvPr>
        </p:nvSpPr>
        <p:spPr/>
        <p:txBody>
          <a:bodyPr/>
          <a:lstStyle/>
          <a:p>
            <a:r>
              <a:rPr lang="en-US"/>
              <a:t>Vincent Gardeux</a:t>
            </a:r>
            <a:endParaRPr lang="en-US" dirty="0"/>
          </a:p>
        </p:txBody>
      </p:sp>
      <p:sp>
        <p:nvSpPr>
          <p:cNvPr id="6" name="Slide Number Placeholder 5">
            <a:extLst>
              <a:ext uri="{FF2B5EF4-FFF2-40B4-BE49-F238E27FC236}">
                <a16:creationId xmlns:a16="http://schemas.microsoft.com/office/drawing/2014/main" id="{DF134290-6CC1-8376-B72B-8A4C9E35FCB4}"/>
              </a:ext>
            </a:extLst>
          </p:cNvPr>
          <p:cNvSpPr>
            <a:spLocks noGrp="1"/>
          </p:cNvSpPr>
          <p:nvPr>
            <p:ph type="sldNum" sz="quarter" idx="12"/>
          </p:nvPr>
        </p:nvSpPr>
        <p:spPr/>
        <p:txBody>
          <a:bodyPr/>
          <a:lstStyle/>
          <a:p>
            <a:fld id="{330EA680-D336-4FF7-8B7A-9848BB0A1C32}" type="slidenum">
              <a:rPr lang="en-US" smtClean="0"/>
              <a:t>4</a:t>
            </a:fld>
            <a:endParaRPr lang="en-US"/>
          </a:p>
        </p:txBody>
      </p:sp>
      <p:pic>
        <p:nvPicPr>
          <p:cNvPr id="12" name="PastedGraphic-2-783888.jpg" descr="PastedGraphic-2-783888.jpg">
            <a:extLst>
              <a:ext uri="{FF2B5EF4-FFF2-40B4-BE49-F238E27FC236}">
                <a16:creationId xmlns:a16="http://schemas.microsoft.com/office/drawing/2014/main" id="{26A4F372-ED4C-D7CE-DA8B-02B927E4B4F5}"/>
              </a:ext>
            </a:extLst>
          </p:cNvPr>
          <p:cNvPicPr>
            <a:picLocks noChangeAspect="1"/>
          </p:cNvPicPr>
          <p:nvPr/>
        </p:nvPicPr>
        <p:blipFill>
          <a:blip r:embed="rId2"/>
          <a:stretch>
            <a:fillRect/>
          </a:stretch>
        </p:blipFill>
        <p:spPr>
          <a:xfrm>
            <a:off x="627027" y="915175"/>
            <a:ext cx="5761607" cy="3835606"/>
          </a:xfrm>
          <a:prstGeom prst="rect">
            <a:avLst/>
          </a:prstGeom>
          <a:ln w="12700">
            <a:miter lim="400000"/>
          </a:ln>
        </p:spPr>
      </p:pic>
      <p:sp>
        <p:nvSpPr>
          <p:cNvPr id="13" name="TextBox 5">
            <a:extLst>
              <a:ext uri="{FF2B5EF4-FFF2-40B4-BE49-F238E27FC236}">
                <a16:creationId xmlns:a16="http://schemas.microsoft.com/office/drawing/2014/main" id="{770BDBB2-ED94-EFE4-48AB-4B6CD2D97CBE}"/>
              </a:ext>
            </a:extLst>
          </p:cNvPr>
          <p:cNvSpPr txBox="1"/>
          <p:nvPr/>
        </p:nvSpPr>
        <p:spPr>
          <a:xfrm>
            <a:off x="6354696" y="1252565"/>
            <a:ext cx="2982040" cy="9233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defTabSz="914400">
              <a:defRPr>
                <a:solidFill>
                  <a:srgbClr val="000000"/>
                </a:solidFill>
                <a:latin typeface="Helvetica Neue"/>
                <a:ea typeface="Helvetica Neue"/>
                <a:cs typeface="Helvetica Neue"/>
                <a:sym typeface="Helvetica Neue"/>
              </a:defRPr>
            </a:pPr>
            <a:r>
              <a:rPr dirty="0"/>
              <a:t>And</a:t>
            </a:r>
          </a:p>
          <a:p>
            <a:pPr marL="285750" indent="-285750" defTabSz="914400">
              <a:buSzPct val="100000"/>
              <a:buFont typeface="Arial"/>
              <a:buChar char="•"/>
              <a:defRPr>
                <a:solidFill>
                  <a:srgbClr val="000000"/>
                </a:solidFill>
                <a:latin typeface="Helvetica Neue"/>
                <a:ea typeface="Helvetica Neue"/>
                <a:cs typeface="Helvetica Neue"/>
                <a:sym typeface="Helvetica Neue"/>
              </a:defRPr>
            </a:pPr>
            <a:r>
              <a:rPr dirty="0"/>
              <a:t>DNA Methylation</a:t>
            </a:r>
          </a:p>
          <a:p>
            <a:pPr marL="285750" indent="-285750" defTabSz="914400">
              <a:buSzPct val="100000"/>
              <a:buFont typeface="Arial"/>
              <a:buChar char="•"/>
              <a:defRPr>
                <a:solidFill>
                  <a:srgbClr val="000000"/>
                </a:solidFill>
                <a:latin typeface="Helvetica Neue"/>
                <a:ea typeface="Helvetica Neue"/>
                <a:cs typeface="Helvetica Neue"/>
                <a:sym typeface="Helvetica Neue"/>
              </a:defRPr>
            </a:pPr>
            <a:r>
              <a:rPr dirty="0"/>
              <a:t>Nucleosome position</a:t>
            </a:r>
            <a:endParaRPr lang="en-US" dirty="0"/>
          </a:p>
          <a:p>
            <a:pPr marL="285750" indent="-285750" defTabSz="914400">
              <a:buSzPct val="100000"/>
              <a:buFont typeface="Arial"/>
              <a:buChar char="•"/>
              <a:defRPr>
                <a:solidFill>
                  <a:srgbClr val="000000"/>
                </a:solidFill>
                <a:latin typeface="Helvetica Neue"/>
                <a:ea typeface="Helvetica Neue"/>
                <a:cs typeface="Helvetica Neue"/>
                <a:sym typeface="Helvetica Neue"/>
              </a:defRPr>
            </a:pPr>
            <a:r>
              <a:rPr lang="en-US" dirty="0"/>
              <a:t>Chromatin </a:t>
            </a:r>
            <a:r>
              <a:rPr dirty="0"/>
              <a:t>etc.</a:t>
            </a:r>
          </a:p>
        </p:txBody>
      </p:sp>
      <p:pic>
        <p:nvPicPr>
          <p:cNvPr id="14" name="ENCODE_logo.png" descr="ENCODE_logo.png">
            <a:extLst>
              <a:ext uri="{FF2B5EF4-FFF2-40B4-BE49-F238E27FC236}">
                <a16:creationId xmlns:a16="http://schemas.microsoft.com/office/drawing/2014/main" id="{30228985-D5AD-393D-2B36-1B32E289EA14}"/>
              </a:ext>
            </a:extLst>
          </p:cNvPr>
          <p:cNvPicPr>
            <a:picLocks noChangeAspect="1"/>
          </p:cNvPicPr>
          <p:nvPr/>
        </p:nvPicPr>
        <p:blipFill>
          <a:blip r:embed="rId3"/>
          <a:stretch>
            <a:fillRect/>
          </a:stretch>
        </p:blipFill>
        <p:spPr>
          <a:xfrm>
            <a:off x="8068341" y="4426176"/>
            <a:ext cx="952400" cy="571440"/>
          </a:xfrm>
          <a:prstGeom prst="rect">
            <a:avLst/>
          </a:prstGeom>
          <a:ln w="12700">
            <a:miter lim="400000"/>
          </a:ln>
        </p:spPr>
      </p:pic>
      <p:sp>
        <p:nvSpPr>
          <p:cNvPr id="15" name="Rectangle">
            <a:extLst>
              <a:ext uri="{FF2B5EF4-FFF2-40B4-BE49-F238E27FC236}">
                <a16:creationId xmlns:a16="http://schemas.microsoft.com/office/drawing/2014/main" id="{FF783EC1-FE20-E20E-A68A-3E30975A9DD2}"/>
              </a:ext>
            </a:extLst>
          </p:cNvPr>
          <p:cNvSpPr/>
          <p:nvPr/>
        </p:nvSpPr>
        <p:spPr>
          <a:xfrm>
            <a:off x="5193748" y="2832978"/>
            <a:ext cx="641252" cy="746014"/>
          </a:xfrm>
          <a:prstGeom prst="rect">
            <a:avLst/>
          </a:prstGeom>
          <a:ln w="12700">
            <a:solidFill>
              <a:schemeClr val="accent1"/>
            </a:solidFill>
            <a:miter/>
          </a:ln>
        </p:spPr>
        <p:txBody>
          <a:bodyPr lIns="45719" rIns="45719" anchor="ctr"/>
          <a:lstStyle/>
          <a:p>
            <a:endParaRPr/>
          </a:p>
        </p:txBody>
      </p:sp>
    </p:spTree>
    <p:extLst>
      <p:ext uri="{BB962C8B-B14F-4D97-AF65-F5344CB8AC3E}">
        <p14:creationId xmlns:p14="http://schemas.microsoft.com/office/powerpoint/2010/main" val="2234712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FAFC728-FFB5-4E3D-88CF-654C5CB36D38}"/>
              </a:ext>
            </a:extLst>
          </p:cNvPr>
          <p:cNvSpPr>
            <a:spLocks noGrp="1"/>
          </p:cNvSpPr>
          <p:nvPr>
            <p:ph idx="1"/>
          </p:nvPr>
        </p:nvSpPr>
        <p:spPr/>
        <p:txBody>
          <a:bodyPr/>
          <a:lstStyle/>
          <a:p>
            <a:r>
              <a:rPr lang="en-US" sz="1600" dirty="0"/>
              <a:t>Expression is summarized as read abundance per genomic feature (gene, transcript, exon)</a:t>
            </a:r>
          </a:p>
          <a:p>
            <a:endParaRPr lang="en-US" dirty="0"/>
          </a:p>
          <a:p>
            <a:endParaRPr lang="en-US" dirty="0"/>
          </a:p>
          <a:p>
            <a:endParaRPr lang="en-US" dirty="0"/>
          </a:p>
          <a:p>
            <a:endParaRPr lang="en-US" sz="1600" dirty="0"/>
          </a:p>
          <a:p>
            <a:r>
              <a:rPr lang="en-US" sz="1600" b="1" dirty="0"/>
              <a:t>Note: </a:t>
            </a:r>
            <a:r>
              <a:rPr lang="en-US" sz="1600" dirty="0"/>
              <a:t>The assignment of reads to genes can be challenging due to overlapping annotation</a:t>
            </a:r>
          </a:p>
          <a:p>
            <a:pPr lvl="1"/>
            <a:r>
              <a:rPr lang="en-US" sz="1400" dirty="0"/>
              <a:t>Arbitrary decisions need to be made for dealing with reads spanning multiple features</a:t>
            </a:r>
          </a:p>
          <a:p>
            <a:pPr lvl="1"/>
            <a:r>
              <a:rPr lang="en-US" sz="1400" dirty="0"/>
              <a:t>Different tools, different results</a:t>
            </a:r>
            <a:endParaRPr lang="en-CH" sz="1400" dirty="0"/>
          </a:p>
        </p:txBody>
      </p:sp>
      <p:sp>
        <p:nvSpPr>
          <p:cNvPr id="3" name="Title 2">
            <a:extLst>
              <a:ext uri="{FF2B5EF4-FFF2-40B4-BE49-F238E27FC236}">
                <a16:creationId xmlns:a16="http://schemas.microsoft.com/office/drawing/2014/main" id="{9A6265C9-8AB8-4F43-9514-DADD19BB8E9B}"/>
              </a:ext>
            </a:extLst>
          </p:cNvPr>
          <p:cNvSpPr>
            <a:spLocks noGrp="1"/>
          </p:cNvSpPr>
          <p:nvPr>
            <p:ph type="title"/>
          </p:nvPr>
        </p:nvSpPr>
        <p:spPr/>
        <p:txBody>
          <a:bodyPr>
            <a:normAutofit fontScale="90000"/>
          </a:bodyPr>
          <a:lstStyle/>
          <a:p>
            <a:r>
              <a:rPr lang="en-US" dirty="0"/>
              <a:t>Preprocessing: Gene expression estimate – count matrix</a:t>
            </a:r>
            <a:endParaRPr lang="en-CH" dirty="0"/>
          </a:p>
        </p:txBody>
      </p:sp>
      <p:sp>
        <p:nvSpPr>
          <p:cNvPr id="4" name="Date Placeholder 3">
            <a:extLst>
              <a:ext uri="{FF2B5EF4-FFF2-40B4-BE49-F238E27FC236}">
                <a16:creationId xmlns:a16="http://schemas.microsoft.com/office/drawing/2014/main" id="{A0157101-3023-4C4E-9B36-A9C649444D8C}"/>
              </a:ext>
            </a:extLst>
          </p:cNvPr>
          <p:cNvSpPr>
            <a:spLocks noGrp="1"/>
          </p:cNvSpPr>
          <p:nvPr>
            <p:ph type="dt" sz="half" idx="14"/>
          </p:nvPr>
        </p:nvSpPr>
        <p:spPr/>
        <p:txBody>
          <a:bodyPr/>
          <a:lstStyle/>
          <a:p>
            <a:r>
              <a:rPr lang="fr-CH" dirty="0"/>
              <a:t>BIOENG-420  SINGLE-CELL BIOLOGY</a:t>
            </a:r>
            <a:endParaRPr lang="fr-FR" dirty="0"/>
          </a:p>
        </p:txBody>
      </p:sp>
      <p:sp>
        <p:nvSpPr>
          <p:cNvPr id="5" name="Footer Placeholder 4">
            <a:extLst>
              <a:ext uri="{FF2B5EF4-FFF2-40B4-BE49-F238E27FC236}">
                <a16:creationId xmlns:a16="http://schemas.microsoft.com/office/drawing/2014/main" id="{6A6D133F-1EA6-419A-AB2C-29618084BE06}"/>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2899A4FC-8BD1-487D-A0C9-5EB217CA9D5B}"/>
              </a:ext>
            </a:extLst>
          </p:cNvPr>
          <p:cNvSpPr>
            <a:spLocks noGrp="1"/>
          </p:cNvSpPr>
          <p:nvPr>
            <p:ph type="sldNum" sz="quarter" idx="16"/>
          </p:nvPr>
        </p:nvSpPr>
        <p:spPr/>
        <p:txBody>
          <a:bodyPr/>
          <a:lstStyle/>
          <a:p>
            <a:fld id="{E1E1CD7C-2161-7D43-862E-CE4C333CD873}" type="slidenum">
              <a:rPr lang="fr-FR" smtClean="0"/>
              <a:pPr/>
              <a:t>40</a:t>
            </a:fld>
            <a:endParaRPr lang="fr-FR" dirty="0"/>
          </a:p>
        </p:txBody>
      </p:sp>
      <p:cxnSp>
        <p:nvCxnSpPr>
          <p:cNvPr id="15" name="Straight Connector 14">
            <a:extLst>
              <a:ext uri="{FF2B5EF4-FFF2-40B4-BE49-F238E27FC236}">
                <a16:creationId xmlns:a16="http://schemas.microsoft.com/office/drawing/2014/main" id="{BA1CDB89-5393-4EE6-93DC-4121512AEB07}"/>
              </a:ext>
            </a:extLst>
          </p:cNvPr>
          <p:cNvCxnSpPr/>
          <p:nvPr/>
        </p:nvCxnSpPr>
        <p:spPr>
          <a:xfrm>
            <a:off x="812087" y="2130944"/>
            <a:ext cx="4465982" cy="0"/>
          </a:xfrm>
          <a:prstGeom prst="line">
            <a:avLst/>
          </a:prstGeom>
          <a:ln w="571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03389DEE-134F-4B3F-96D8-BFA8F7A04785}"/>
              </a:ext>
            </a:extLst>
          </p:cNvPr>
          <p:cNvSpPr/>
          <p:nvPr/>
        </p:nvSpPr>
        <p:spPr>
          <a:xfrm>
            <a:off x="1010869" y="2042993"/>
            <a:ext cx="675861" cy="1590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Gene A</a:t>
            </a:r>
            <a:endParaRPr lang="en-CH" dirty="0"/>
          </a:p>
        </p:txBody>
      </p:sp>
      <p:sp>
        <p:nvSpPr>
          <p:cNvPr id="17" name="Rectangle 16">
            <a:extLst>
              <a:ext uri="{FF2B5EF4-FFF2-40B4-BE49-F238E27FC236}">
                <a16:creationId xmlns:a16="http://schemas.microsoft.com/office/drawing/2014/main" id="{C3159465-8421-4192-B6F5-757E47FA25CE}"/>
              </a:ext>
            </a:extLst>
          </p:cNvPr>
          <p:cNvSpPr/>
          <p:nvPr/>
        </p:nvSpPr>
        <p:spPr>
          <a:xfrm>
            <a:off x="2154351" y="2045577"/>
            <a:ext cx="675861" cy="159025"/>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Gene B</a:t>
            </a:r>
            <a:endParaRPr lang="en-CH" dirty="0"/>
          </a:p>
        </p:txBody>
      </p:sp>
      <p:sp>
        <p:nvSpPr>
          <p:cNvPr id="18" name="Rectangle 17">
            <a:extLst>
              <a:ext uri="{FF2B5EF4-FFF2-40B4-BE49-F238E27FC236}">
                <a16:creationId xmlns:a16="http://schemas.microsoft.com/office/drawing/2014/main" id="{0DCC46A7-94E3-4080-B001-F673DD4310BB}"/>
              </a:ext>
            </a:extLst>
          </p:cNvPr>
          <p:cNvSpPr/>
          <p:nvPr/>
        </p:nvSpPr>
        <p:spPr>
          <a:xfrm>
            <a:off x="4471575" y="2056246"/>
            <a:ext cx="675861" cy="159025"/>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Gene C</a:t>
            </a:r>
            <a:endParaRPr lang="en-CH" dirty="0"/>
          </a:p>
        </p:txBody>
      </p:sp>
      <p:cxnSp>
        <p:nvCxnSpPr>
          <p:cNvPr id="19" name="Straight Connector 18">
            <a:extLst>
              <a:ext uri="{FF2B5EF4-FFF2-40B4-BE49-F238E27FC236}">
                <a16:creationId xmlns:a16="http://schemas.microsoft.com/office/drawing/2014/main" id="{8D1EF96F-7156-4734-A834-31FDEFFAA636}"/>
              </a:ext>
            </a:extLst>
          </p:cNvPr>
          <p:cNvCxnSpPr>
            <a:cxnSpLocks/>
          </p:cNvCxnSpPr>
          <p:nvPr/>
        </p:nvCxnSpPr>
        <p:spPr>
          <a:xfrm flipH="1">
            <a:off x="1010869" y="1864468"/>
            <a:ext cx="16217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FAFAED1-24EA-426D-BD2C-ECEEF9DBCB1B}"/>
              </a:ext>
            </a:extLst>
          </p:cNvPr>
          <p:cNvCxnSpPr>
            <a:cxnSpLocks/>
          </p:cNvCxnSpPr>
          <p:nvPr/>
        </p:nvCxnSpPr>
        <p:spPr>
          <a:xfrm flipH="1">
            <a:off x="1180012" y="1963860"/>
            <a:ext cx="16217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6C7FE85-499E-433A-A21B-C88BCCE0C755}"/>
              </a:ext>
            </a:extLst>
          </p:cNvPr>
          <p:cNvCxnSpPr>
            <a:cxnSpLocks/>
          </p:cNvCxnSpPr>
          <p:nvPr/>
        </p:nvCxnSpPr>
        <p:spPr>
          <a:xfrm flipH="1">
            <a:off x="1301022" y="1859680"/>
            <a:ext cx="16217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1CBA3DF-730D-456E-9138-9ACBD13A65A8}"/>
              </a:ext>
            </a:extLst>
          </p:cNvPr>
          <p:cNvCxnSpPr>
            <a:cxnSpLocks/>
          </p:cNvCxnSpPr>
          <p:nvPr/>
        </p:nvCxnSpPr>
        <p:spPr>
          <a:xfrm flipH="1">
            <a:off x="1463194" y="1959072"/>
            <a:ext cx="16217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74E25F3-EC1E-4FCD-8CB3-0B277564A346}"/>
              </a:ext>
            </a:extLst>
          </p:cNvPr>
          <p:cNvCxnSpPr>
            <a:cxnSpLocks/>
          </p:cNvCxnSpPr>
          <p:nvPr/>
        </p:nvCxnSpPr>
        <p:spPr>
          <a:xfrm flipH="1">
            <a:off x="1325441" y="1751824"/>
            <a:ext cx="16217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56B3243D-EC45-4EA4-A17D-067FB972023C}"/>
              </a:ext>
            </a:extLst>
          </p:cNvPr>
          <p:cNvCxnSpPr>
            <a:cxnSpLocks/>
          </p:cNvCxnSpPr>
          <p:nvPr/>
        </p:nvCxnSpPr>
        <p:spPr>
          <a:xfrm flipH="1">
            <a:off x="2154351" y="1959072"/>
            <a:ext cx="16217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1049B54-88E6-4E9C-8B8F-202062284F71}"/>
              </a:ext>
            </a:extLst>
          </p:cNvPr>
          <p:cNvCxnSpPr>
            <a:cxnSpLocks/>
          </p:cNvCxnSpPr>
          <p:nvPr/>
        </p:nvCxnSpPr>
        <p:spPr>
          <a:xfrm flipH="1">
            <a:off x="2614374" y="1959072"/>
            <a:ext cx="16217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E763E962-D381-4EBD-B0FD-83767E71AF4A}"/>
              </a:ext>
            </a:extLst>
          </p:cNvPr>
          <p:cNvCxnSpPr>
            <a:cxnSpLocks/>
          </p:cNvCxnSpPr>
          <p:nvPr/>
        </p:nvCxnSpPr>
        <p:spPr>
          <a:xfrm flipH="1">
            <a:off x="4471575" y="1959072"/>
            <a:ext cx="16217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55691D76-01B0-45D9-9FC2-062FC7F1C1B5}"/>
              </a:ext>
            </a:extLst>
          </p:cNvPr>
          <p:cNvCxnSpPr>
            <a:cxnSpLocks/>
          </p:cNvCxnSpPr>
          <p:nvPr/>
        </p:nvCxnSpPr>
        <p:spPr>
          <a:xfrm flipH="1">
            <a:off x="4647333" y="1751824"/>
            <a:ext cx="16217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C8AB0E22-1BFD-470B-BF98-63F6F30DE893}"/>
              </a:ext>
            </a:extLst>
          </p:cNvPr>
          <p:cNvCxnSpPr>
            <a:cxnSpLocks/>
          </p:cNvCxnSpPr>
          <p:nvPr/>
        </p:nvCxnSpPr>
        <p:spPr>
          <a:xfrm flipH="1">
            <a:off x="4685400" y="1864468"/>
            <a:ext cx="16217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FE39CC64-9161-4754-9C2F-9B2E2F9EDC27}"/>
              </a:ext>
            </a:extLst>
          </p:cNvPr>
          <p:cNvCxnSpPr>
            <a:cxnSpLocks/>
          </p:cNvCxnSpPr>
          <p:nvPr/>
        </p:nvCxnSpPr>
        <p:spPr>
          <a:xfrm flipH="1">
            <a:off x="4985264" y="1906063"/>
            <a:ext cx="16217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C97DD16-E1C4-411C-9A73-37C9DBA77ABF}"/>
              </a:ext>
            </a:extLst>
          </p:cNvPr>
          <p:cNvCxnSpPr>
            <a:cxnSpLocks/>
          </p:cNvCxnSpPr>
          <p:nvPr/>
        </p:nvCxnSpPr>
        <p:spPr>
          <a:xfrm flipH="1">
            <a:off x="4798032" y="1998828"/>
            <a:ext cx="16217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7F830AA-92E1-40CB-AB52-38585E63A9DC}"/>
              </a:ext>
            </a:extLst>
          </p:cNvPr>
          <p:cNvCxnSpPr>
            <a:cxnSpLocks/>
          </p:cNvCxnSpPr>
          <p:nvPr/>
        </p:nvCxnSpPr>
        <p:spPr>
          <a:xfrm flipH="1">
            <a:off x="4847572" y="1777217"/>
            <a:ext cx="16217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Arrow: Right 31">
            <a:extLst>
              <a:ext uri="{FF2B5EF4-FFF2-40B4-BE49-F238E27FC236}">
                <a16:creationId xmlns:a16="http://schemas.microsoft.com/office/drawing/2014/main" id="{87AA4335-97A3-49C4-AF31-A06FD43A4EEE}"/>
              </a:ext>
            </a:extLst>
          </p:cNvPr>
          <p:cNvSpPr/>
          <p:nvPr/>
        </p:nvSpPr>
        <p:spPr>
          <a:xfrm>
            <a:off x="5845120" y="1910850"/>
            <a:ext cx="162172" cy="946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3" name="TextBox 32">
            <a:extLst>
              <a:ext uri="{FF2B5EF4-FFF2-40B4-BE49-F238E27FC236}">
                <a16:creationId xmlns:a16="http://schemas.microsoft.com/office/drawing/2014/main" id="{71183B4C-8B16-4C80-B101-9C36A76AA6FC}"/>
              </a:ext>
            </a:extLst>
          </p:cNvPr>
          <p:cNvSpPr txBox="1"/>
          <p:nvPr/>
        </p:nvSpPr>
        <p:spPr>
          <a:xfrm>
            <a:off x="5508463" y="2005454"/>
            <a:ext cx="835485" cy="400110"/>
          </a:xfrm>
          <a:prstGeom prst="rect">
            <a:avLst/>
          </a:prstGeom>
          <a:noFill/>
        </p:spPr>
        <p:txBody>
          <a:bodyPr wrap="none" rtlCol="0">
            <a:spAutoFit/>
          </a:bodyPr>
          <a:lstStyle/>
          <a:p>
            <a:pPr algn="ctr"/>
            <a:r>
              <a:rPr lang="en-US" sz="1000" dirty="0"/>
              <a:t>Read count</a:t>
            </a:r>
          </a:p>
          <a:p>
            <a:pPr algn="ctr"/>
            <a:r>
              <a:rPr lang="en-US" sz="1000" dirty="0"/>
              <a:t>matrix</a:t>
            </a:r>
            <a:endParaRPr lang="en-CH" sz="1000" dirty="0"/>
          </a:p>
        </p:txBody>
      </p:sp>
      <p:graphicFrame>
        <p:nvGraphicFramePr>
          <p:cNvPr id="34" name="Table 2055">
            <a:extLst>
              <a:ext uri="{FF2B5EF4-FFF2-40B4-BE49-F238E27FC236}">
                <a16:creationId xmlns:a16="http://schemas.microsoft.com/office/drawing/2014/main" id="{3F1EEC00-3657-4018-85BF-EE3D7A2FEC2C}"/>
              </a:ext>
            </a:extLst>
          </p:cNvPr>
          <p:cNvGraphicFramePr>
            <a:graphicFrameLocks noGrp="1"/>
          </p:cNvGraphicFramePr>
          <p:nvPr/>
        </p:nvGraphicFramePr>
        <p:xfrm>
          <a:off x="6453919" y="1446812"/>
          <a:ext cx="2177319" cy="976684"/>
        </p:xfrm>
        <a:graphic>
          <a:graphicData uri="http://schemas.openxmlformats.org/drawingml/2006/table">
            <a:tbl>
              <a:tblPr>
                <a:tableStyleId>{5C22544A-7EE6-4342-B048-85BDC9FD1C3A}</a:tableStyleId>
              </a:tblPr>
              <a:tblGrid>
                <a:gridCol w="725773">
                  <a:extLst>
                    <a:ext uri="{9D8B030D-6E8A-4147-A177-3AD203B41FA5}">
                      <a16:colId xmlns:a16="http://schemas.microsoft.com/office/drawing/2014/main" val="3847413235"/>
                    </a:ext>
                  </a:extLst>
                </a:gridCol>
                <a:gridCol w="725773">
                  <a:extLst>
                    <a:ext uri="{9D8B030D-6E8A-4147-A177-3AD203B41FA5}">
                      <a16:colId xmlns:a16="http://schemas.microsoft.com/office/drawing/2014/main" val="3796158366"/>
                    </a:ext>
                  </a:extLst>
                </a:gridCol>
                <a:gridCol w="725773">
                  <a:extLst>
                    <a:ext uri="{9D8B030D-6E8A-4147-A177-3AD203B41FA5}">
                      <a16:colId xmlns:a16="http://schemas.microsoft.com/office/drawing/2014/main" val="1530281420"/>
                    </a:ext>
                  </a:extLst>
                </a:gridCol>
              </a:tblGrid>
              <a:tr h="244171">
                <a:tc>
                  <a:txBody>
                    <a:bodyPr/>
                    <a:lstStyle/>
                    <a:p>
                      <a:pPr algn="ctr"/>
                      <a:endParaRPr lang="en-CH" sz="900" dirty="0"/>
                    </a:p>
                  </a:txBody>
                  <a:tcPr/>
                </a:tc>
                <a:tc>
                  <a:txBody>
                    <a:bodyPr/>
                    <a:lstStyle/>
                    <a:p>
                      <a:pPr algn="ctr"/>
                      <a:r>
                        <a:rPr lang="en-US" sz="900" b="1" dirty="0"/>
                        <a:t>Cell 1</a:t>
                      </a:r>
                      <a:endParaRPr lang="en-CH" sz="900" dirty="0"/>
                    </a:p>
                  </a:txBody>
                  <a:tcPr/>
                </a:tc>
                <a:tc>
                  <a:txBody>
                    <a:bodyPr/>
                    <a:lstStyle/>
                    <a:p>
                      <a:pPr algn="ctr"/>
                      <a:r>
                        <a:rPr lang="en-US" sz="900" b="1" dirty="0"/>
                        <a:t>Cell 2</a:t>
                      </a:r>
                      <a:endParaRPr lang="en-CH" sz="900" b="1" dirty="0"/>
                    </a:p>
                  </a:txBody>
                  <a:tcPr/>
                </a:tc>
                <a:extLst>
                  <a:ext uri="{0D108BD9-81ED-4DB2-BD59-A6C34878D82A}">
                    <a16:rowId xmlns:a16="http://schemas.microsoft.com/office/drawing/2014/main" val="969591245"/>
                  </a:ext>
                </a:extLst>
              </a:tr>
              <a:tr h="244171">
                <a:tc>
                  <a:txBody>
                    <a:bodyPr/>
                    <a:lstStyle/>
                    <a:p>
                      <a:pPr algn="ctr"/>
                      <a:r>
                        <a:rPr lang="en-US" sz="900" b="1" dirty="0"/>
                        <a:t>Gene A</a:t>
                      </a:r>
                      <a:endParaRPr lang="en-CH" sz="900" b="1" dirty="0"/>
                    </a:p>
                  </a:txBody>
                  <a:tcPr/>
                </a:tc>
                <a:tc>
                  <a:txBody>
                    <a:bodyPr/>
                    <a:lstStyle/>
                    <a:p>
                      <a:pPr algn="ctr"/>
                      <a:r>
                        <a:rPr lang="en-US" sz="900" dirty="0"/>
                        <a:t>5</a:t>
                      </a:r>
                      <a:endParaRPr lang="en-CH" sz="900" dirty="0"/>
                    </a:p>
                  </a:txBody>
                  <a:tcPr/>
                </a:tc>
                <a:tc>
                  <a:txBody>
                    <a:bodyPr/>
                    <a:lstStyle/>
                    <a:p>
                      <a:pPr algn="ctr"/>
                      <a:r>
                        <a:rPr lang="en-US" sz="900" dirty="0"/>
                        <a:t>…</a:t>
                      </a:r>
                      <a:endParaRPr lang="en-CH" sz="900" dirty="0"/>
                    </a:p>
                  </a:txBody>
                  <a:tcPr/>
                </a:tc>
                <a:extLst>
                  <a:ext uri="{0D108BD9-81ED-4DB2-BD59-A6C34878D82A}">
                    <a16:rowId xmlns:a16="http://schemas.microsoft.com/office/drawing/2014/main" val="2317098659"/>
                  </a:ext>
                </a:extLst>
              </a:tr>
              <a:tr h="244171">
                <a:tc>
                  <a:txBody>
                    <a:bodyPr/>
                    <a:lstStyle/>
                    <a:p>
                      <a:pPr algn="ctr"/>
                      <a:r>
                        <a:rPr lang="en-US" sz="900" b="1" dirty="0"/>
                        <a:t>Gene B</a:t>
                      </a:r>
                      <a:endParaRPr lang="en-CH" sz="900" b="1" dirty="0"/>
                    </a:p>
                  </a:txBody>
                  <a:tcPr/>
                </a:tc>
                <a:tc>
                  <a:txBody>
                    <a:bodyPr/>
                    <a:lstStyle/>
                    <a:p>
                      <a:pPr algn="ctr"/>
                      <a:r>
                        <a:rPr lang="en-US" sz="900" dirty="0"/>
                        <a:t>2</a:t>
                      </a:r>
                      <a:endParaRPr lang="en-CH" sz="900" dirty="0"/>
                    </a:p>
                  </a:txBody>
                  <a:tcPr/>
                </a:tc>
                <a:tc>
                  <a:txBody>
                    <a:bodyPr/>
                    <a:lstStyle/>
                    <a:p>
                      <a:pPr algn="ctr"/>
                      <a:r>
                        <a:rPr lang="en-US" sz="900" dirty="0"/>
                        <a:t>…</a:t>
                      </a:r>
                      <a:endParaRPr lang="en-CH" sz="900" dirty="0"/>
                    </a:p>
                  </a:txBody>
                  <a:tcPr/>
                </a:tc>
                <a:extLst>
                  <a:ext uri="{0D108BD9-81ED-4DB2-BD59-A6C34878D82A}">
                    <a16:rowId xmlns:a16="http://schemas.microsoft.com/office/drawing/2014/main" val="4103027720"/>
                  </a:ext>
                </a:extLst>
              </a:tr>
              <a:tr h="244171">
                <a:tc>
                  <a:txBody>
                    <a:bodyPr/>
                    <a:lstStyle/>
                    <a:p>
                      <a:pPr algn="ctr"/>
                      <a:r>
                        <a:rPr lang="en-US" sz="900" b="1" dirty="0"/>
                        <a:t>Gene C</a:t>
                      </a:r>
                      <a:endParaRPr lang="en-CH" sz="900" b="1" dirty="0"/>
                    </a:p>
                  </a:txBody>
                  <a:tcPr/>
                </a:tc>
                <a:tc>
                  <a:txBody>
                    <a:bodyPr/>
                    <a:lstStyle/>
                    <a:p>
                      <a:pPr algn="ctr"/>
                      <a:r>
                        <a:rPr lang="en-US" sz="900" dirty="0"/>
                        <a:t>6</a:t>
                      </a:r>
                      <a:endParaRPr lang="en-CH" sz="900" dirty="0"/>
                    </a:p>
                  </a:txBody>
                  <a:tcPr/>
                </a:tc>
                <a:tc>
                  <a:txBody>
                    <a:bodyPr/>
                    <a:lstStyle/>
                    <a:p>
                      <a:pPr algn="ctr"/>
                      <a:r>
                        <a:rPr lang="en-US" sz="900" dirty="0"/>
                        <a:t>…</a:t>
                      </a:r>
                      <a:endParaRPr lang="en-CH" sz="900" dirty="0"/>
                    </a:p>
                  </a:txBody>
                  <a:tcPr/>
                </a:tc>
                <a:extLst>
                  <a:ext uri="{0D108BD9-81ED-4DB2-BD59-A6C34878D82A}">
                    <a16:rowId xmlns:a16="http://schemas.microsoft.com/office/drawing/2014/main" val="1240699174"/>
                  </a:ext>
                </a:extLst>
              </a:tr>
            </a:tbl>
          </a:graphicData>
        </a:graphic>
      </p:graphicFrame>
      <p:grpSp>
        <p:nvGrpSpPr>
          <p:cNvPr id="35" name="Group 903">
            <a:extLst>
              <a:ext uri="{FF2B5EF4-FFF2-40B4-BE49-F238E27FC236}">
                <a16:creationId xmlns:a16="http://schemas.microsoft.com/office/drawing/2014/main" id="{74DB4BFF-8443-4A21-A708-2F00413F88FF}"/>
              </a:ext>
            </a:extLst>
          </p:cNvPr>
          <p:cNvGrpSpPr/>
          <p:nvPr/>
        </p:nvGrpSpPr>
        <p:grpSpPr>
          <a:xfrm>
            <a:off x="5586392" y="3472982"/>
            <a:ext cx="2520243" cy="1431758"/>
            <a:chOff x="-1" y="0"/>
            <a:chExt cx="9162456" cy="4760332"/>
          </a:xfrm>
        </p:grpSpPr>
        <p:pic>
          <p:nvPicPr>
            <p:cNvPr id="36" name="count_modes.png" descr="count_modes.png">
              <a:extLst>
                <a:ext uri="{FF2B5EF4-FFF2-40B4-BE49-F238E27FC236}">
                  <a16:creationId xmlns:a16="http://schemas.microsoft.com/office/drawing/2014/main" id="{02C49EE1-5CEF-44C5-8417-9FBD3FE50ACD}"/>
                </a:ext>
              </a:extLst>
            </p:cNvPr>
            <p:cNvPicPr>
              <a:picLocks noChangeAspect="1"/>
            </p:cNvPicPr>
            <p:nvPr/>
          </p:nvPicPr>
          <p:blipFill>
            <a:blip r:embed="rId3"/>
            <a:srcRect b="56004"/>
            <a:stretch>
              <a:fillRect/>
            </a:stretch>
          </p:blipFill>
          <p:spPr>
            <a:xfrm>
              <a:off x="8142" y="-1"/>
              <a:ext cx="9154314" cy="3617630"/>
            </a:xfrm>
            <a:prstGeom prst="rect">
              <a:avLst/>
            </a:prstGeom>
            <a:ln w="12700" cap="flat">
              <a:noFill/>
              <a:miter lim="400000"/>
            </a:ln>
            <a:effectLst/>
          </p:spPr>
        </p:pic>
        <p:pic>
          <p:nvPicPr>
            <p:cNvPr id="37" name="count_modes.png" descr="count_modes.png">
              <a:extLst>
                <a:ext uri="{FF2B5EF4-FFF2-40B4-BE49-F238E27FC236}">
                  <a16:creationId xmlns:a16="http://schemas.microsoft.com/office/drawing/2014/main" id="{57FD99DC-34A2-475F-8978-96A244066AA2}"/>
                </a:ext>
              </a:extLst>
            </p:cNvPr>
            <p:cNvPicPr>
              <a:picLocks noChangeAspect="1"/>
            </p:cNvPicPr>
            <p:nvPr/>
          </p:nvPicPr>
          <p:blipFill>
            <a:blip r:embed="rId3"/>
            <a:srcRect t="71949" b="14239"/>
            <a:stretch>
              <a:fillRect/>
            </a:stretch>
          </p:blipFill>
          <p:spPr>
            <a:xfrm>
              <a:off x="-2" y="3624272"/>
              <a:ext cx="9158888" cy="1136061"/>
            </a:xfrm>
            <a:prstGeom prst="rect">
              <a:avLst/>
            </a:prstGeom>
            <a:ln w="12700" cap="flat">
              <a:noFill/>
              <a:miter lim="400000"/>
            </a:ln>
            <a:effectLst/>
          </p:spPr>
        </p:pic>
      </p:grpSp>
      <p:sp>
        <p:nvSpPr>
          <p:cNvPr id="39" name="TextBox 38">
            <a:extLst>
              <a:ext uri="{FF2B5EF4-FFF2-40B4-BE49-F238E27FC236}">
                <a16:creationId xmlns:a16="http://schemas.microsoft.com/office/drawing/2014/main" id="{3FE8A999-1CFE-4906-B2B1-95992D9932E7}"/>
              </a:ext>
            </a:extLst>
          </p:cNvPr>
          <p:cNvSpPr txBox="1"/>
          <p:nvPr/>
        </p:nvSpPr>
        <p:spPr>
          <a:xfrm>
            <a:off x="6623758" y="4919335"/>
            <a:ext cx="2520242" cy="246221"/>
          </a:xfrm>
          <a:prstGeom prst="rect">
            <a:avLst/>
          </a:prstGeom>
          <a:noFill/>
        </p:spPr>
        <p:txBody>
          <a:bodyPr wrap="none" rtlCol="0">
            <a:spAutoFit/>
          </a:bodyPr>
          <a:lstStyle/>
          <a:p>
            <a:r>
              <a:rPr lang="en-US" sz="1000" dirty="0" err="1">
                <a:hlinkClick r:id="rId4"/>
              </a:rPr>
              <a:t>HTseq</a:t>
            </a:r>
            <a:r>
              <a:rPr lang="en-US" sz="1000" dirty="0">
                <a:hlinkClick r:id="rId4"/>
              </a:rPr>
              <a:t> (AndersHuberBioinformatics2014)</a:t>
            </a:r>
            <a:endParaRPr lang="en-US" sz="1000" dirty="0"/>
          </a:p>
        </p:txBody>
      </p:sp>
    </p:spTree>
    <p:extLst>
      <p:ext uri="{BB962C8B-B14F-4D97-AF65-F5344CB8AC3E}">
        <p14:creationId xmlns:p14="http://schemas.microsoft.com/office/powerpoint/2010/main" val="80200108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D07B6FF-15E5-47C3-BA23-810F1B6BF210}"/>
              </a:ext>
            </a:extLst>
          </p:cNvPr>
          <p:cNvSpPr>
            <a:spLocks noGrp="1"/>
          </p:cNvSpPr>
          <p:nvPr>
            <p:ph idx="1"/>
          </p:nvPr>
        </p:nvSpPr>
        <p:spPr>
          <a:xfrm>
            <a:off x="647700" y="781970"/>
            <a:ext cx="7983538" cy="4168490"/>
          </a:xfrm>
        </p:spPr>
        <p:txBody>
          <a:bodyPr/>
          <a:lstStyle/>
          <a:p>
            <a:r>
              <a:rPr lang="en-US" sz="1600" dirty="0"/>
              <a:t>UMIs are random sequences that are attached to the fragments prior amplifications</a:t>
            </a:r>
          </a:p>
          <a:p>
            <a:r>
              <a:rPr lang="en-US" sz="1600" dirty="0"/>
              <a:t>They are used to remove the amplification bias, after sequencing</a:t>
            </a:r>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r>
              <a:rPr lang="en-US" sz="1600" dirty="0"/>
              <a:t>“Original unique” transcripts can thus be detected in the final output by removing the duplicated UMI sequences</a:t>
            </a:r>
          </a:p>
          <a:p>
            <a:pPr lvl="1"/>
            <a:r>
              <a:rPr lang="en-US" sz="1400" dirty="0"/>
              <a:t>Reduce the amplification bias</a:t>
            </a:r>
          </a:p>
          <a:p>
            <a:pPr lvl="1"/>
            <a:r>
              <a:rPr lang="en-US" sz="1400" dirty="0"/>
              <a:t>Better approximation of duplicates as compared to standard Picard/</a:t>
            </a:r>
            <a:r>
              <a:rPr lang="en-US" sz="1400" dirty="0" err="1"/>
              <a:t>Samtools</a:t>
            </a:r>
            <a:r>
              <a:rPr lang="en-US" sz="1400" dirty="0"/>
              <a:t> tools estimation</a:t>
            </a:r>
          </a:p>
          <a:p>
            <a:pPr marL="0" indent="0">
              <a:buNone/>
            </a:pPr>
            <a:endParaRPr lang="en-CH" dirty="0"/>
          </a:p>
        </p:txBody>
      </p:sp>
      <p:sp>
        <p:nvSpPr>
          <p:cNvPr id="3" name="Title 2">
            <a:extLst>
              <a:ext uri="{FF2B5EF4-FFF2-40B4-BE49-F238E27FC236}">
                <a16:creationId xmlns:a16="http://schemas.microsoft.com/office/drawing/2014/main" id="{F278D738-3BED-4E4A-8AC6-C7928F64C159}"/>
              </a:ext>
            </a:extLst>
          </p:cNvPr>
          <p:cNvSpPr>
            <a:spLocks noGrp="1"/>
          </p:cNvSpPr>
          <p:nvPr>
            <p:ph type="title"/>
          </p:nvPr>
        </p:nvSpPr>
        <p:spPr/>
        <p:txBody>
          <a:bodyPr>
            <a:normAutofit fontScale="90000"/>
          </a:bodyPr>
          <a:lstStyle/>
          <a:p>
            <a:r>
              <a:rPr lang="en-US" dirty="0"/>
              <a:t>Unique Molecular Identifier (UMI) – Principle</a:t>
            </a:r>
            <a:endParaRPr lang="en-CH" dirty="0"/>
          </a:p>
        </p:txBody>
      </p:sp>
      <p:sp>
        <p:nvSpPr>
          <p:cNvPr id="4" name="Date Placeholder 3">
            <a:extLst>
              <a:ext uri="{FF2B5EF4-FFF2-40B4-BE49-F238E27FC236}">
                <a16:creationId xmlns:a16="http://schemas.microsoft.com/office/drawing/2014/main" id="{AF562EDB-69DF-4BE5-B45C-43BAA3ABCE6C}"/>
              </a:ext>
            </a:extLst>
          </p:cNvPr>
          <p:cNvSpPr>
            <a:spLocks noGrp="1"/>
          </p:cNvSpPr>
          <p:nvPr>
            <p:ph type="dt" sz="half" idx="14"/>
          </p:nvPr>
        </p:nvSpPr>
        <p:spPr/>
        <p:txBody>
          <a:bodyPr/>
          <a:lstStyle/>
          <a:p>
            <a:r>
              <a:rPr lang="fr-CH" dirty="0"/>
              <a:t>BIOENG-420  SINGLE-CELL BIOLOGY</a:t>
            </a:r>
            <a:endParaRPr lang="fr-FR" dirty="0"/>
          </a:p>
        </p:txBody>
      </p:sp>
      <p:sp>
        <p:nvSpPr>
          <p:cNvPr id="5" name="Footer Placeholder 4">
            <a:extLst>
              <a:ext uri="{FF2B5EF4-FFF2-40B4-BE49-F238E27FC236}">
                <a16:creationId xmlns:a16="http://schemas.microsoft.com/office/drawing/2014/main" id="{C7CC63E8-34C7-4976-B08F-A206506E0D35}"/>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7E48FC7D-1781-48D0-AC9C-37B6C8E032B7}"/>
              </a:ext>
            </a:extLst>
          </p:cNvPr>
          <p:cNvSpPr>
            <a:spLocks noGrp="1"/>
          </p:cNvSpPr>
          <p:nvPr>
            <p:ph type="sldNum" sz="quarter" idx="16"/>
          </p:nvPr>
        </p:nvSpPr>
        <p:spPr/>
        <p:txBody>
          <a:bodyPr/>
          <a:lstStyle/>
          <a:p>
            <a:fld id="{E1E1CD7C-2161-7D43-862E-CE4C333CD873}" type="slidenum">
              <a:rPr lang="fr-FR" smtClean="0"/>
              <a:pPr/>
              <a:t>41</a:t>
            </a:fld>
            <a:endParaRPr lang="fr-FR" dirty="0"/>
          </a:p>
        </p:txBody>
      </p:sp>
      <p:pic>
        <p:nvPicPr>
          <p:cNvPr id="7" name="Picture 2" descr="Picture 2">
            <a:extLst>
              <a:ext uri="{FF2B5EF4-FFF2-40B4-BE49-F238E27FC236}">
                <a16:creationId xmlns:a16="http://schemas.microsoft.com/office/drawing/2014/main" id="{BC47B244-02D6-4EC9-B7AC-77FAD17387DD}"/>
              </a:ext>
            </a:extLst>
          </p:cNvPr>
          <p:cNvPicPr>
            <a:picLocks noChangeAspect="1"/>
          </p:cNvPicPr>
          <p:nvPr/>
        </p:nvPicPr>
        <p:blipFill>
          <a:blip r:embed="rId2"/>
          <a:srcRect r="6001" b="38095"/>
          <a:stretch>
            <a:fillRect/>
          </a:stretch>
        </p:blipFill>
        <p:spPr>
          <a:xfrm>
            <a:off x="791564" y="1650672"/>
            <a:ext cx="5419876" cy="1714501"/>
          </a:xfrm>
          <a:prstGeom prst="rect">
            <a:avLst/>
          </a:prstGeom>
          <a:ln w="12700">
            <a:miter lim="400000"/>
          </a:ln>
        </p:spPr>
      </p:pic>
      <p:sp>
        <p:nvSpPr>
          <p:cNvPr id="9" name="Line">
            <a:extLst>
              <a:ext uri="{FF2B5EF4-FFF2-40B4-BE49-F238E27FC236}">
                <a16:creationId xmlns:a16="http://schemas.microsoft.com/office/drawing/2014/main" id="{5C6A75EF-1A59-4753-AEB5-986009015225}"/>
              </a:ext>
            </a:extLst>
          </p:cNvPr>
          <p:cNvSpPr/>
          <p:nvPr/>
        </p:nvSpPr>
        <p:spPr>
          <a:xfrm flipH="1">
            <a:off x="6225660" y="2417118"/>
            <a:ext cx="296878" cy="0"/>
          </a:xfrm>
          <a:prstGeom prst="line">
            <a:avLst/>
          </a:prstGeom>
          <a:ln w="25400">
            <a:solidFill>
              <a:srgbClr val="EE230C"/>
            </a:solidFill>
            <a:miter lim="400000"/>
            <a:tailEnd type="triangle"/>
          </a:ln>
        </p:spPr>
        <p:txBody>
          <a:bodyPr lIns="45718" tIns="45718" rIns="45718" bIns="45718"/>
          <a:lstStyle/>
          <a:p>
            <a:endParaRPr/>
          </a:p>
        </p:txBody>
      </p:sp>
      <p:sp>
        <p:nvSpPr>
          <p:cNvPr id="11" name="TextBox 10">
            <a:extLst>
              <a:ext uri="{FF2B5EF4-FFF2-40B4-BE49-F238E27FC236}">
                <a16:creationId xmlns:a16="http://schemas.microsoft.com/office/drawing/2014/main" id="{97CFEC5E-B7AF-44CF-A9C0-9A39CD57A484}"/>
              </a:ext>
            </a:extLst>
          </p:cNvPr>
          <p:cNvSpPr txBox="1"/>
          <p:nvPr/>
        </p:nvSpPr>
        <p:spPr>
          <a:xfrm>
            <a:off x="6682300" y="2186285"/>
            <a:ext cx="1903035" cy="461665"/>
          </a:xfrm>
          <a:prstGeom prst="rect">
            <a:avLst/>
          </a:prstGeom>
          <a:solidFill>
            <a:schemeClr val="bg2">
              <a:lumMod val="20000"/>
              <a:lumOff val="80000"/>
            </a:schemeClr>
          </a:solidFill>
        </p:spPr>
        <p:txBody>
          <a:bodyPr wrap="square">
            <a:spAutoFit/>
          </a:bodyPr>
          <a:lstStyle/>
          <a:p>
            <a:r>
              <a:rPr lang="en-US" sz="1200" b="1" dirty="0"/>
              <a:t>6</a:t>
            </a:r>
            <a:r>
              <a:rPr lang="en-US" sz="1200" dirty="0"/>
              <a:t> identical sequences</a:t>
            </a:r>
          </a:p>
          <a:p>
            <a:r>
              <a:rPr lang="en-US" sz="1200" b="1" dirty="0"/>
              <a:t>3</a:t>
            </a:r>
            <a:r>
              <a:rPr lang="en-US" sz="1200" dirty="0"/>
              <a:t> unique input fragments</a:t>
            </a:r>
            <a:endParaRPr lang="en-CH" sz="1200" dirty="0"/>
          </a:p>
        </p:txBody>
      </p:sp>
      <p:sp>
        <p:nvSpPr>
          <p:cNvPr id="13" name="TextBox 12">
            <a:extLst>
              <a:ext uri="{FF2B5EF4-FFF2-40B4-BE49-F238E27FC236}">
                <a16:creationId xmlns:a16="http://schemas.microsoft.com/office/drawing/2014/main" id="{75BA95BD-0A18-43E4-A051-02AD663894A9}"/>
              </a:ext>
            </a:extLst>
          </p:cNvPr>
          <p:cNvSpPr txBox="1"/>
          <p:nvPr/>
        </p:nvSpPr>
        <p:spPr>
          <a:xfrm>
            <a:off x="7613249" y="4884797"/>
            <a:ext cx="1591711" cy="246221"/>
          </a:xfrm>
          <a:prstGeom prst="rect">
            <a:avLst/>
          </a:prstGeom>
          <a:noFill/>
        </p:spPr>
        <p:txBody>
          <a:bodyPr wrap="square">
            <a:spAutoFit/>
          </a:bodyPr>
          <a:lstStyle/>
          <a:p>
            <a:r>
              <a:rPr lang="en-CH" sz="1000" dirty="0">
                <a:hlinkClick r:id="rId3"/>
              </a:rPr>
              <a:t>© </a:t>
            </a:r>
            <a:r>
              <a:rPr lang="en-CH" sz="1000" dirty="0" err="1">
                <a:hlinkClick r:id="rId3"/>
              </a:rPr>
              <a:t>ecSeq</a:t>
            </a:r>
            <a:r>
              <a:rPr lang="en-CH" sz="1000" dirty="0">
                <a:hlinkClick r:id="rId3"/>
              </a:rPr>
              <a:t> Bioinformatics</a:t>
            </a:r>
            <a:endParaRPr lang="en-CH" sz="1000" dirty="0"/>
          </a:p>
        </p:txBody>
      </p:sp>
      <p:pic>
        <p:nvPicPr>
          <p:cNvPr id="27" name="Picture 26">
            <a:extLst>
              <a:ext uri="{FF2B5EF4-FFF2-40B4-BE49-F238E27FC236}">
                <a16:creationId xmlns:a16="http://schemas.microsoft.com/office/drawing/2014/main" id="{1EB10391-1733-4C43-89CA-5A7A4E3850E6}"/>
              </a:ext>
            </a:extLst>
          </p:cNvPr>
          <p:cNvPicPr>
            <a:picLocks noChangeAspect="1"/>
          </p:cNvPicPr>
          <p:nvPr/>
        </p:nvPicPr>
        <p:blipFill>
          <a:blip r:embed="rId4"/>
          <a:stretch>
            <a:fillRect/>
          </a:stretch>
        </p:blipFill>
        <p:spPr>
          <a:xfrm>
            <a:off x="0" y="1650672"/>
            <a:ext cx="2094297" cy="281520"/>
          </a:xfrm>
          <a:prstGeom prst="rect">
            <a:avLst/>
          </a:prstGeom>
        </p:spPr>
      </p:pic>
      <p:pic>
        <p:nvPicPr>
          <p:cNvPr id="8" name="Picture 2" descr="Example 10X Final Library Structure">
            <a:extLst>
              <a:ext uri="{FF2B5EF4-FFF2-40B4-BE49-F238E27FC236}">
                <a16:creationId xmlns:a16="http://schemas.microsoft.com/office/drawing/2014/main" id="{801FB41A-F287-0013-21DD-CE5A10ACD8F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7927"/>
          <a:stretch/>
        </p:blipFill>
        <p:spPr bwMode="auto">
          <a:xfrm>
            <a:off x="6081080" y="1389176"/>
            <a:ext cx="2913726" cy="543016"/>
          </a:xfrm>
          <a:prstGeom prst="rect">
            <a:avLst/>
          </a:prstGeom>
          <a:noFill/>
          <a:extLst>
            <a:ext uri="{909E8E84-426E-40DD-AFC4-6F175D3DCCD1}">
              <a14:hiddenFill xmlns:a14="http://schemas.microsoft.com/office/drawing/2010/main">
                <a:solidFill>
                  <a:srgbClr val="FFFFFF"/>
                </a:solidFill>
              </a14:hiddenFill>
            </a:ext>
          </a:extLst>
        </p:spPr>
      </p:pic>
      <p:sp>
        <p:nvSpPr>
          <p:cNvPr id="10" name="Arrow: Down 9">
            <a:extLst>
              <a:ext uri="{FF2B5EF4-FFF2-40B4-BE49-F238E27FC236}">
                <a16:creationId xmlns:a16="http://schemas.microsoft.com/office/drawing/2014/main" id="{5CF7ED32-3BA7-814A-9E56-5E01D9FE3AD3}"/>
              </a:ext>
            </a:extLst>
          </p:cNvPr>
          <p:cNvSpPr/>
          <p:nvPr/>
        </p:nvSpPr>
        <p:spPr>
          <a:xfrm>
            <a:off x="7283228" y="1234120"/>
            <a:ext cx="70338" cy="155056"/>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Tree>
    <p:extLst>
      <p:ext uri="{BB962C8B-B14F-4D97-AF65-F5344CB8AC3E}">
        <p14:creationId xmlns:p14="http://schemas.microsoft.com/office/powerpoint/2010/main" val="408388275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072B3F3-AFF5-46C1-9FA4-27B0FA5DC064}"/>
              </a:ext>
            </a:extLst>
          </p:cNvPr>
          <p:cNvSpPr>
            <a:spLocks noGrp="1"/>
          </p:cNvSpPr>
          <p:nvPr>
            <p:ph idx="1"/>
          </p:nvPr>
        </p:nvSpPr>
        <p:spPr/>
        <p:txBody>
          <a:bodyPr/>
          <a:lstStyle/>
          <a:p>
            <a:r>
              <a:rPr lang="en-US" dirty="0"/>
              <a:t>Same example than before. Now the reads are colored by unique UMI sequence</a:t>
            </a:r>
            <a:endParaRPr lang="en-CH" dirty="0"/>
          </a:p>
        </p:txBody>
      </p:sp>
      <p:sp>
        <p:nvSpPr>
          <p:cNvPr id="3" name="Title 2">
            <a:extLst>
              <a:ext uri="{FF2B5EF4-FFF2-40B4-BE49-F238E27FC236}">
                <a16:creationId xmlns:a16="http://schemas.microsoft.com/office/drawing/2014/main" id="{39C6436A-CE07-4F15-B0B8-FBA4EF2BF032}"/>
              </a:ext>
            </a:extLst>
          </p:cNvPr>
          <p:cNvSpPr>
            <a:spLocks noGrp="1"/>
          </p:cNvSpPr>
          <p:nvPr>
            <p:ph type="title"/>
          </p:nvPr>
        </p:nvSpPr>
        <p:spPr/>
        <p:txBody>
          <a:bodyPr>
            <a:normAutofit fontScale="90000"/>
          </a:bodyPr>
          <a:lstStyle/>
          <a:p>
            <a:r>
              <a:rPr lang="en-US" dirty="0"/>
              <a:t>Unique Molecular Identifier (UMI) – Example </a:t>
            </a:r>
            <a:endParaRPr lang="en-CH" dirty="0"/>
          </a:p>
        </p:txBody>
      </p:sp>
      <p:sp>
        <p:nvSpPr>
          <p:cNvPr id="4" name="Date Placeholder 3">
            <a:extLst>
              <a:ext uri="{FF2B5EF4-FFF2-40B4-BE49-F238E27FC236}">
                <a16:creationId xmlns:a16="http://schemas.microsoft.com/office/drawing/2014/main" id="{C568C980-3E5C-4A95-998B-55168D503F07}"/>
              </a:ext>
            </a:extLst>
          </p:cNvPr>
          <p:cNvSpPr>
            <a:spLocks noGrp="1"/>
          </p:cNvSpPr>
          <p:nvPr>
            <p:ph type="dt" sz="half" idx="14"/>
          </p:nvPr>
        </p:nvSpPr>
        <p:spPr/>
        <p:txBody>
          <a:bodyPr/>
          <a:lstStyle/>
          <a:p>
            <a:r>
              <a:rPr lang="fr-CH" dirty="0"/>
              <a:t>BIOENG-420  SINGLE-CELL BIOLOGY</a:t>
            </a:r>
            <a:endParaRPr lang="fr-FR" dirty="0"/>
          </a:p>
        </p:txBody>
      </p:sp>
      <p:sp>
        <p:nvSpPr>
          <p:cNvPr id="5" name="Footer Placeholder 4">
            <a:extLst>
              <a:ext uri="{FF2B5EF4-FFF2-40B4-BE49-F238E27FC236}">
                <a16:creationId xmlns:a16="http://schemas.microsoft.com/office/drawing/2014/main" id="{F2E8D89A-4E36-49D5-8C0C-50ACE048677B}"/>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5D4D320E-3A5B-4577-B85C-5A8317D6167E}"/>
              </a:ext>
            </a:extLst>
          </p:cNvPr>
          <p:cNvSpPr>
            <a:spLocks noGrp="1"/>
          </p:cNvSpPr>
          <p:nvPr>
            <p:ph type="sldNum" sz="quarter" idx="16"/>
          </p:nvPr>
        </p:nvSpPr>
        <p:spPr/>
        <p:txBody>
          <a:bodyPr/>
          <a:lstStyle/>
          <a:p>
            <a:fld id="{E1E1CD7C-2161-7D43-862E-CE4C333CD873}" type="slidenum">
              <a:rPr lang="fr-FR" smtClean="0"/>
              <a:pPr/>
              <a:t>42</a:t>
            </a:fld>
            <a:endParaRPr lang="fr-FR" dirty="0"/>
          </a:p>
        </p:txBody>
      </p:sp>
      <p:cxnSp>
        <p:nvCxnSpPr>
          <p:cNvPr id="7" name="Straight Connector 6">
            <a:extLst>
              <a:ext uri="{FF2B5EF4-FFF2-40B4-BE49-F238E27FC236}">
                <a16:creationId xmlns:a16="http://schemas.microsoft.com/office/drawing/2014/main" id="{1E7CEC99-77F3-4E78-BFFE-A40FF9565008}"/>
              </a:ext>
            </a:extLst>
          </p:cNvPr>
          <p:cNvCxnSpPr/>
          <p:nvPr/>
        </p:nvCxnSpPr>
        <p:spPr>
          <a:xfrm>
            <a:off x="812087" y="2130944"/>
            <a:ext cx="4465982" cy="0"/>
          </a:xfrm>
          <a:prstGeom prst="line">
            <a:avLst/>
          </a:prstGeom>
          <a:ln w="571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C1C275E6-541F-4561-ABBD-48B73EC4FB90}"/>
              </a:ext>
            </a:extLst>
          </p:cNvPr>
          <p:cNvSpPr/>
          <p:nvPr/>
        </p:nvSpPr>
        <p:spPr>
          <a:xfrm>
            <a:off x="1010869" y="2042993"/>
            <a:ext cx="675861" cy="1590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Gene A</a:t>
            </a:r>
            <a:endParaRPr lang="en-CH" dirty="0"/>
          </a:p>
        </p:txBody>
      </p:sp>
      <p:sp>
        <p:nvSpPr>
          <p:cNvPr id="9" name="Rectangle 8">
            <a:extLst>
              <a:ext uri="{FF2B5EF4-FFF2-40B4-BE49-F238E27FC236}">
                <a16:creationId xmlns:a16="http://schemas.microsoft.com/office/drawing/2014/main" id="{12B0EC57-25B3-4A7E-A076-94CDB18A78B5}"/>
              </a:ext>
            </a:extLst>
          </p:cNvPr>
          <p:cNvSpPr/>
          <p:nvPr/>
        </p:nvSpPr>
        <p:spPr>
          <a:xfrm>
            <a:off x="2154351" y="2045577"/>
            <a:ext cx="675861" cy="159025"/>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Gene B</a:t>
            </a:r>
            <a:endParaRPr lang="en-CH" dirty="0"/>
          </a:p>
        </p:txBody>
      </p:sp>
      <p:sp>
        <p:nvSpPr>
          <p:cNvPr id="10" name="Rectangle 9">
            <a:extLst>
              <a:ext uri="{FF2B5EF4-FFF2-40B4-BE49-F238E27FC236}">
                <a16:creationId xmlns:a16="http://schemas.microsoft.com/office/drawing/2014/main" id="{951A832A-7C99-428B-B0E8-4C2EF7F20418}"/>
              </a:ext>
            </a:extLst>
          </p:cNvPr>
          <p:cNvSpPr/>
          <p:nvPr/>
        </p:nvSpPr>
        <p:spPr>
          <a:xfrm>
            <a:off x="4471575" y="2056246"/>
            <a:ext cx="675861" cy="159025"/>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Gene C</a:t>
            </a:r>
            <a:endParaRPr lang="en-CH" dirty="0"/>
          </a:p>
        </p:txBody>
      </p:sp>
      <p:cxnSp>
        <p:nvCxnSpPr>
          <p:cNvPr id="11" name="Straight Connector 10">
            <a:extLst>
              <a:ext uri="{FF2B5EF4-FFF2-40B4-BE49-F238E27FC236}">
                <a16:creationId xmlns:a16="http://schemas.microsoft.com/office/drawing/2014/main" id="{24ABF6CF-EFA3-4D20-AEBE-246BE884C901}"/>
              </a:ext>
            </a:extLst>
          </p:cNvPr>
          <p:cNvCxnSpPr>
            <a:cxnSpLocks/>
          </p:cNvCxnSpPr>
          <p:nvPr/>
        </p:nvCxnSpPr>
        <p:spPr>
          <a:xfrm flipH="1">
            <a:off x="1010869" y="1864468"/>
            <a:ext cx="16217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EBB4636-2F64-4347-8C0B-44FAA5850969}"/>
              </a:ext>
            </a:extLst>
          </p:cNvPr>
          <p:cNvCxnSpPr>
            <a:cxnSpLocks/>
          </p:cNvCxnSpPr>
          <p:nvPr/>
        </p:nvCxnSpPr>
        <p:spPr>
          <a:xfrm flipH="1">
            <a:off x="1180012" y="1963860"/>
            <a:ext cx="162172" cy="0"/>
          </a:xfrm>
          <a:prstGeom prst="line">
            <a:avLst/>
          </a:prstGeom>
          <a:ln w="762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A7541BB-DDAF-45D7-AA11-CE46F8FF5DBD}"/>
              </a:ext>
            </a:extLst>
          </p:cNvPr>
          <p:cNvCxnSpPr>
            <a:cxnSpLocks/>
          </p:cNvCxnSpPr>
          <p:nvPr/>
        </p:nvCxnSpPr>
        <p:spPr>
          <a:xfrm flipH="1">
            <a:off x="1301022" y="1859680"/>
            <a:ext cx="162172" cy="0"/>
          </a:xfrm>
          <a:prstGeom prst="line">
            <a:avLst/>
          </a:prstGeom>
          <a:ln w="762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0558DF7-1A8D-456C-9D9D-DEFE191EE666}"/>
              </a:ext>
            </a:extLst>
          </p:cNvPr>
          <p:cNvCxnSpPr>
            <a:cxnSpLocks/>
          </p:cNvCxnSpPr>
          <p:nvPr/>
        </p:nvCxnSpPr>
        <p:spPr>
          <a:xfrm flipH="1">
            <a:off x="1463194" y="1959072"/>
            <a:ext cx="162172" cy="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9CC62A5-BB73-4950-B83B-E7118D4242F6}"/>
              </a:ext>
            </a:extLst>
          </p:cNvPr>
          <p:cNvCxnSpPr>
            <a:cxnSpLocks/>
          </p:cNvCxnSpPr>
          <p:nvPr/>
        </p:nvCxnSpPr>
        <p:spPr>
          <a:xfrm flipH="1">
            <a:off x="1325441" y="1751824"/>
            <a:ext cx="162172" cy="0"/>
          </a:xfrm>
          <a:prstGeom prst="line">
            <a:avLst/>
          </a:prstGeom>
          <a:ln w="762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9C531CA-D824-42C2-9486-D4A888FE670A}"/>
              </a:ext>
            </a:extLst>
          </p:cNvPr>
          <p:cNvCxnSpPr>
            <a:cxnSpLocks/>
          </p:cNvCxnSpPr>
          <p:nvPr/>
        </p:nvCxnSpPr>
        <p:spPr>
          <a:xfrm flipH="1">
            <a:off x="2154351" y="1959072"/>
            <a:ext cx="162172" cy="0"/>
          </a:xfrm>
          <a:prstGeom prst="line">
            <a:avLst/>
          </a:prstGeom>
          <a:ln w="762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3D176B7-74E8-4DF8-8171-1EB71A3A9780}"/>
              </a:ext>
            </a:extLst>
          </p:cNvPr>
          <p:cNvCxnSpPr>
            <a:cxnSpLocks/>
          </p:cNvCxnSpPr>
          <p:nvPr/>
        </p:nvCxnSpPr>
        <p:spPr>
          <a:xfrm flipH="1">
            <a:off x="2614374" y="1959072"/>
            <a:ext cx="162172"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5368E09-9B8B-4E46-B340-48098A85AEED}"/>
              </a:ext>
            </a:extLst>
          </p:cNvPr>
          <p:cNvCxnSpPr>
            <a:cxnSpLocks/>
          </p:cNvCxnSpPr>
          <p:nvPr/>
        </p:nvCxnSpPr>
        <p:spPr>
          <a:xfrm flipH="1">
            <a:off x="4471575" y="1959072"/>
            <a:ext cx="16217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D4E13E4-9146-4E4E-B5F3-2F16801D207F}"/>
              </a:ext>
            </a:extLst>
          </p:cNvPr>
          <p:cNvCxnSpPr>
            <a:cxnSpLocks/>
          </p:cNvCxnSpPr>
          <p:nvPr/>
        </p:nvCxnSpPr>
        <p:spPr>
          <a:xfrm flipH="1">
            <a:off x="4647333" y="1751824"/>
            <a:ext cx="162172"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B6CDEA4-1850-4F06-951E-37A3DD4228DD}"/>
              </a:ext>
            </a:extLst>
          </p:cNvPr>
          <p:cNvCxnSpPr>
            <a:cxnSpLocks/>
          </p:cNvCxnSpPr>
          <p:nvPr/>
        </p:nvCxnSpPr>
        <p:spPr>
          <a:xfrm flipH="1">
            <a:off x="4685400" y="1864468"/>
            <a:ext cx="162172"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9A34CE9-43A7-4B84-AC16-25A58589B0C5}"/>
              </a:ext>
            </a:extLst>
          </p:cNvPr>
          <p:cNvCxnSpPr>
            <a:cxnSpLocks/>
          </p:cNvCxnSpPr>
          <p:nvPr/>
        </p:nvCxnSpPr>
        <p:spPr>
          <a:xfrm flipH="1">
            <a:off x="4985264" y="1906063"/>
            <a:ext cx="162172"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FCEFF6D-A510-425C-8E29-6A98BA2FDDC9}"/>
              </a:ext>
            </a:extLst>
          </p:cNvPr>
          <p:cNvCxnSpPr>
            <a:cxnSpLocks/>
          </p:cNvCxnSpPr>
          <p:nvPr/>
        </p:nvCxnSpPr>
        <p:spPr>
          <a:xfrm flipH="1">
            <a:off x="4798032" y="1998828"/>
            <a:ext cx="162172"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1D33C0C-1A1F-4EA6-8C17-B685FBD52B44}"/>
              </a:ext>
            </a:extLst>
          </p:cNvPr>
          <p:cNvCxnSpPr>
            <a:cxnSpLocks/>
          </p:cNvCxnSpPr>
          <p:nvPr/>
        </p:nvCxnSpPr>
        <p:spPr>
          <a:xfrm flipH="1">
            <a:off x="4847572" y="1777217"/>
            <a:ext cx="162172"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4" name="Arrow: Right 23">
            <a:extLst>
              <a:ext uri="{FF2B5EF4-FFF2-40B4-BE49-F238E27FC236}">
                <a16:creationId xmlns:a16="http://schemas.microsoft.com/office/drawing/2014/main" id="{37425A45-0F17-4CB9-8CD3-5C3904223306}"/>
              </a:ext>
            </a:extLst>
          </p:cNvPr>
          <p:cNvSpPr/>
          <p:nvPr/>
        </p:nvSpPr>
        <p:spPr>
          <a:xfrm>
            <a:off x="5845120" y="1910850"/>
            <a:ext cx="162172" cy="946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5" name="TextBox 24">
            <a:extLst>
              <a:ext uri="{FF2B5EF4-FFF2-40B4-BE49-F238E27FC236}">
                <a16:creationId xmlns:a16="http://schemas.microsoft.com/office/drawing/2014/main" id="{C95030DC-AC5B-4177-AE32-A59D4534D556}"/>
              </a:ext>
            </a:extLst>
          </p:cNvPr>
          <p:cNvSpPr txBox="1"/>
          <p:nvPr/>
        </p:nvSpPr>
        <p:spPr>
          <a:xfrm>
            <a:off x="5508463" y="2005454"/>
            <a:ext cx="835485" cy="400110"/>
          </a:xfrm>
          <a:prstGeom prst="rect">
            <a:avLst/>
          </a:prstGeom>
          <a:noFill/>
        </p:spPr>
        <p:txBody>
          <a:bodyPr wrap="none" rtlCol="0">
            <a:spAutoFit/>
          </a:bodyPr>
          <a:lstStyle/>
          <a:p>
            <a:pPr algn="ctr"/>
            <a:r>
              <a:rPr lang="en-US" sz="1000" dirty="0"/>
              <a:t>Read count</a:t>
            </a:r>
          </a:p>
          <a:p>
            <a:pPr algn="ctr"/>
            <a:r>
              <a:rPr lang="en-US" sz="1000" dirty="0"/>
              <a:t>matrix</a:t>
            </a:r>
            <a:endParaRPr lang="en-CH" sz="1000" dirty="0"/>
          </a:p>
        </p:txBody>
      </p:sp>
      <p:graphicFrame>
        <p:nvGraphicFramePr>
          <p:cNvPr id="26" name="Table 2055">
            <a:extLst>
              <a:ext uri="{FF2B5EF4-FFF2-40B4-BE49-F238E27FC236}">
                <a16:creationId xmlns:a16="http://schemas.microsoft.com/office/drawing/2014/main" id="{D54DD11E-132F-42B2-B88B-0FA84E013227}"/>
              </a:ext>
            </a:extLst>
          </p:cNvPr>
          <p:cNvGraphicFramePr>
            <a:graphicFrameLocks noGrp="1"/>
          </p:cNvGraphicFramePr>
          <p:nvPr/>
        </p:nvGraphicFramePr>
        <p:xfrm>
          <a:off x="6453919" y="1446812"/>
          <a:ext cx="2177319" cy="976684"/>
        </p:xfrm>
        <a:graphic>
          <a:graphicData uri="http://schemas.openxmlformats.org/drawingml/2006/table">
            <a:tbl>
              <a:tblPr>
                <a:tableStyleId>{5C22544A-7EE6-4342-B048-85BDC9FD1C3A}</a:tableStyleId>
              </a:tblPr>
              <a:tblGrid>
                <a:gridCol w="725773">
                  <a:extLst>
                    <a:ext uri="{9D8B030D-6E8A-4147-A177-3AD203B41FA5}">
                      <a16:colId xmlns:a16="http://schemas.microsoft.com/office/drawing/2014/main" val="3847413235"/>
                    </a:ext>
                  </a:extLst>
                </a:gridCol>
                <a:gridCol w="725773">
                  <a:extLst>
                    <a:ext uri="{9D8B030D-6E8A-4147-A177-3AD203B41FA5}">
                      <a16:colId xmlns:a16="http://schemas.microsoft.com/office/drawing/2014/main" val="3796158366"/>
                    </a:ext>
                  </a:extLst>
                </a:gridCol>
                <a:gridCol w="725773">
                  <a:extLst>
                    <a:ext uri="{9D8B030D-6E8A-4147-A177-3AD203B41FA5}">
                      <a16:colId xmlns:a16="http://schemas.microsoft.com/office/drawing/2014/main" val="1530281420"/>
                    </a:ext>
                  </a:extLst>
                </a:gridCol>
              </a:tblGrid>
              <a:tr h="244171">
                <a:tc>
                  <a:txBody>
                    <a:bodyPr/>
                    <a:lstStyle/>
                    <a:p>
                      <a:pPr algn="ctr"/>
                      <a:endParaRPr lang="en-CH" sz="900" dirty="0"/>
                    </a:p>
                  </a:txBody>
                  <a:tcPr/>
                </a:tc>
                <a:tc>
                  <a:txBody>
                    <a:bodyPr/>
                    <a:lstStyle/>
                    <a:p>
                      <a:pPr algn="ctr"/>
                      <a:r>
                        <a:rPr lang="en-US" sz="900" b="1" dirty="0"/>
                        <a:t>Cell 1</a:t>
                      </a:r>
                      <a:endParaRPr lang="en-CH" sz="900" dirty="0"/>
                    </a:p>
                  </a:txBody>
                  <a:tcPr/>
                </a:tc>
                <a:tc>
                  <a:txBody>
                    <a:bodyPr/>
                    <a:lstStyle/>
                    <a:p>
                      <a:pPr algn="ctr"/>
                      <a:r>
                        <a:rPr lang="en-US" sz="900" b="1" dirty="0"/>
                        <a:t>Cell 2</a:t>
                      </a:r>
                      <a:endParaRPr lang="en-CH" sz="900" b="1" dirty="0"/>
                    </a:p>
                  </a:txBody>
                  <a:tcPr/>
                </a:tc>
                <a:extLst>
                  <a:ext uri="{0D108BD9-81ED-4DB2-BD59-A6C34878D82A}">
                    <a16:rowId xmlns:a16="http://schemas.microsoft.com/office/drawing/2014/main" val="969591245"/>
                  </a:ext>
                </a:extLst>
              </a:tr>
              <a:tr h="244171">
                <a:tc>
                  <a:txBody>
                    <a:bodyPr/>
                    <a:lstStyle/>
                    <a:p>
                      <a:pPr algn="ctr"/>
                      <a:r>
                        <a:rPr lang="en-US" sz="900" b="1" dirty="0"/>
                        <a:t>Gene A</a:t>
                      </a:r>
                      <a:endParaRPr lang="en-CH" sz="900" b="1" dirty="0"/>
                    </a:p>
                  </a:txBody>
                  <a:tcPr/>
                </a:tc>
                <a:tc>
                  <a:txBody>
                    <a:bodyPr/>
                    <a:lstStyle/>
                    <a:p>
                      <a:pPr algn="ctr"/>
                      <a:r>
                        <a:rPr lang="en-US" sz="900" dirty="0"/>
                        <a:t>5</a:t>
                      </a:r>
                      <a:endParaRPr lang="en-CH" sz="900" dirty="0"/>
                    </a:p>
                  </a:txBody>
                  <a:tcPr/>
                </a:tc>
                <a:tc>
                  <a:txBody>
                    <a:bodyPr/>
                    <a:lstStyle/>
                    <a:p>
                      <a:pPr algn="ctr"/>
                      <a:r>
                        <a:rPr lang="en-US" sz="900" dirty="0"/>
                        <a:t>…</a:t>
                      </a:r>
                      <a:endParaRPr lang="en-CH" sz="900" dirty="0"/>
                    </a:p>
                  </a:txBody>
                  <a:tcPr/>
                </a:tc>
                <a:extLst>
                  <a:ext uri="{0D108BD9-81ED-4DB2-BD59-A6C34878D82A}">
                    <a16:rowId xmlns:a16="http://schemas.microsoft.com/office/drawing/2014/main" val="2317098659"/>
                  </a:ext>
                </a:extLst>
              </a:tr>
              <a:tr h="244171">
                <a:tc>
                  <a:txBody>
                    <a:bodyPr/>
                    <a:lstStyle/>
                    <a:p>
                      <a:pPr algn="ctr"/>
                      <a:r>
                        <a:rPr lang="en-US" sz="900" b="1" dirty="0"/>
                        <a:t>Gene B</a:t>
                      </a:r>
                      <a:endParaRPr lang="en-CH" sz="900" b="1" dirty="0"/>
                    </a:p>
                  </a:txBody>
                  <a:tcPr/>
                </a:tc>
                <a:tc>
                  <a:txBody>
                    <a:bodyPr/>
                    <a:lstStyle/>
                    <a:p>
                      <a:pPr algn="ctr"/>
                      <a:r>
                        <a:rPr lang="en-US" sz="900" dirty="0"/>
                        <a:t>2</a:t>
                      </a:r>
                      <a:endParaRPr lang="en-CH" sz="900" dirty="0"/>
                    </a:p>
                  </a:txBody>
                  <a:tcPr/>
                </a:tc>
                <a:tc>
                  <a:txBody>
                    <a:bodyPr/>
                    <a:lstStyle/>
                    <a:p>
                      <a:pPr algn="ctr"/>
                      <a:r>
                        <a:rPr lang="en-US" sz="900" dirty="0"/>
                        <a:t>…</a:t>
                      </a:r>
                      <a:endParaRPr lang="en-CH" sz="900" dirty="0"/>
                    </a:p>
                  </a:txBody>
                  <a:tcPr/>
                </a:tc>
                <a:extLst>
                  <a:ext uri="{0D108BD9-81ED-4DB2-BD59-A6C34878D82A}">
                    <a16:rowId xmlns:a16="http://schemas.microsoft.com/office/drawing/2014/main" val="4103027720"/>
                  </a:ext>
                </a:extLst>
              </a:tr>
              <a:tr h="244171">
                <a:tc>
                  <a:txBody>
                    <a:bodyPr/>
                    <a:lstStyle/>
                    <a:p>
                      <a:pPr algn="ctr"/>
                      <a:r>
                        <a:rPr lang="en-US" sz="900" b="1" dirty="0"/>
                        <a:t>Gene C</a:t>
                      </a:r>
                      <a:endParaRPr lang="en-CH" sz="900" b="1" dirty="0"/>
                    </a:p>
                  </a:txBody>
                  <a:tcPr/>
                </a:tc>
                <a:tc>
                  <a:txBody>
                    <a:bodyPr/>
                    <a:lstStyle/>
                    <a:p>
                      <a:pPr algn="ctr"/>
                      <a:r>
                        <a:rPr lang="en-US" sz="900" dirty="0"/>
                        <a:t>6</a:t>
                      </a:r>
                      <a:endParaRPr lang="en-CH" sz="900" dirty="0"/>
                    </a:p>
                  </a:txBody>
                  <a:tcPr/>
                </a:tc>
                <a:tc>
                  <a:txBody>
                    <a:bodyPr/>
                    <a:lstStyle/>
                    <a:p>
                      <a:pPr algn="ctr"/>
                      <a:r>
                        <a:rPr lang="en-US" sz="900" dirty="0"/>
                        <a:t>…</a:t>
                      </a:r>
                      <a:endParaRPr lang="en-CH" sz="900" dirty="0"/>
                    </a:p>
                  </a:txBody>
                  <a:tcPr/>
                </a:tc>
                <a:extLst>
                  <a:ext uri="{0D108BD9-81ED-4DB2-BD59-A6C34878D82A}">
                    <a16:rowId xmlns:a16="http://schemas.microsoft.com/office/drawing/2014/main" val="1240699174"/>
                  </a:ext>
                </a:extLst>
              </a:tr>
            </a:tbl>
          </a:graphicData>
        </a:graphic>
      </p:graphicFrame>
      <p:sp>
        <p:nvSpPr>
          <p:cNvPr id="27" name="Arrow: Right 26">
            <a:extLst>
              <a:ext uri="{FF2B5EF4-FFF2-40B4-BE49-F238E27FC236}">
                <a16:creationId xmlns:a16="http://schemas.microsoft.com/office/drawing/2014/main" id="{A5BBBE1C-1DB0-462D-A196-7983D673B506}"/>
              </a:ext>
            </a:extLst>
          </p:cNvPr>
          <p:cNvSpPr/>
          <p:nvPr/>
        </p:nvSpPr>
        <p:spPr>
          <a:xfrm>
            <a:off x="5845120" y="3194442"/>
            <a:ext cx="162172" cy="946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8" name="TextBox 27">
            <a:extLst>
              <a:ext uri="{FF2B5EF4-FFF2-40B4-BE49-F238E27FC236}">
                <a16:creationId xmlns:a16="http://schemas.microsoft.com/office/drawing/2014/main" id="{B901D49E-DD28-4B25-8678-0E09CE1D4EE5}"/>
              </a:ext>
            </a:extLst>
          </p:cNvPr>
          <p:cNvSpPr txBox="1"/>
          <p:nvPr/>
        </p:nvSpPr>
        <p:spPr>
          <a:xfrm>
            <a:off x="5542927" y="3289046"/>
            <a:ext cx="766557" cy="400110"/>
          </a:xfrm>
          <a:prstGeom prst="rect">
            <a:avLst/>
          </a:prstGeom>
          <a:noFill/>
        </p:spPr>
        <p:txBody>
          <a:bodyPr wrap="none" rtlCol="0">
            <a:spAutoFit/>
          </a:bodyPr>
          <a:lstStyle/>
          <a:p>
            <a:pPr algn="ctr"/>
            <a:r>
              <a:rPr lang="en-US" sz="1000" dirty="0"/>
              <a:t>UMI count</a:t>
            </a:r>
          </a:p>
          <a:p>
            <a:pPr algn="ctr"/>
            <a:r>
              <a:rPr lang="en-US" sz="1000" dirty="0"/>
              <a:t>matrix?</a:t>
            </a:r>
            <a:endParaRPr lang="en-CH" sz="1000" dirty="0"/>
          </a:p>
        </p:txBody>
      </p:sp>
      <p:graphicFrame>
        <p:nvGraphicFramePr>
          <p:cNvPr id="29" name="Table 2055">
            <a:extLst>
              <a:ext uri="{FF2B5EF4-FFF2-40B4-BE49-F238E27FC236}">
                <a16:creationId xmlns:a16="http://schemas.microsoft.com/office/drawing/2014/main" id="{09AA970D-8628-45BD-B990-5E47D7678F55}"/>
              </a:ext>
            </a:extLst>
          </p:cNvPr>
          <p:cNvGraphicFramePr>
            <a:graphicFrameLocks noGrp="1"/>
          </p:cNvGraphicFramePr>
          <p:nvPr/>
        </p:nvGraphicFramePr>
        <p:xfrm>
          <a:off x="6453919" y="2730404"/>
          <a:ext cx="2177319" cy="976684"/>
        </p:xfrm>
        <a:graphic>
          <a:graphicData uri="http://schemas.openxmlformats.org/drawingml/2006/table">
            <a:tbl>
              <a:tblPr>
                <a:tableStyleId>{5C22544A-7EE6-4342-B048-85BDC9FD1C3A}</a:tableStyleId>
              </a:tblPr>
              <a:tblGrid>
                <a:gridCol w="725773">
                  <a:extLst>
                    <a:ext uri="{9D8B030D-6E8A-4147-A177-3AD203B41FA5}">
                      <a16:colId xmlns:a16="http://schemas.microsoft.com/office/drawing/2014/main" val="3847413235"/>
                    </a:ext>
                  </a:extLst>
                </a:gridCol>
                <a:gridCol w="725773">
                  <a:extLst>
                    <a:ext uri="{9D8B030D-6E8A-4147-A177-3AD203B41FA5}">
                      <a16:colId xmlns:a16="http://schemas.microsoft.com/office/drawing/2014/main" val="3796158366"/>
                    </a:ext>
                  </a:extLst>
                </a:gridCol>
                <a:gridCol w="725773">
                  <a:extLst>
                    <a:ext uri="{9D8B030D-6E8A-4147-A177-3AD203B41FA5}">
                      <a16:colId xmlns:a16="http://schemas.microsoft.com/office/drawing/2014/main" val="1530281420"/>
                    </a:ext>
                  </a:extLst>
                </a:gridCol>
              </a:tblGrid>
              <a:tr h="244171">
                <a:tc>
                  <a:txBody>
                    <a:bodyPr/>
                    <a:lstStyle/>
                    <a:p>
                      <a:pPr algn="ctr"/>
                      <a:endParaRPr lang="en-CH" sz="900" dirty="0"/>
                    </a:p>
                  </a:txBody>
                  <a:tcPr/>
                </a:tc>
                <a:tc>
                  <a:txBody>
                    <a:bodyPr/>
                    <a:lstStyle/>
                    <a:p>
                      <a:pPr algn="ctr"/>
                      <a:r>
                        <a:rPr lang="en-US" sz="900" b="1" dirty="0"/>
                        <a:t>Cell 1</a:t>
                      </a:r>
                      <a:endParaRPr lang="en-CH" sz="900" dirty="0"/>
                    </a:p>
                  </a:txBody>
                  <a:tcPr/>
                </a:tc>
                <a:tc>
                  <a:txBody>
                    <a:bodyPr/>
                    <a:lstStyle/>
                    <a:p>
                      <a:pPr algn="ctr"/>
                      <a:r>
                        <a:rPr lang="en-US" sz="900" b="1" dirty="0"/>
                        <a:t>Cell 2</a:t>
                      </a:r>
                      <a:endParaRPr lang="en-CH" sz="900" b="1" dirty="0"/>
                    </a:p>
                  </a:txBody>
                  <a:tcPr/>
                </a:tc>
                <a:extLst>
                  <a:ext uri="{0D108BD9-81ED-4DB2-BD59-A6C34878D82A}">
                    <a16:rowId xmlns:a16="http://schemas.microsoft.com/office/drawing/2014/main" val="969591245"/>
                  </a:ext>
                </a:extLst>
              </a:tr>
              <a:tr h="244171">
                <a:tc>
                  <a:txBody>
                    <a:bodyPr/>
                    <a:lstStyle/>
                    <a:p>
                      <a:pPr algn="ctr"/>
                      <a:r>
                        <a:rPr lang="en-US" sz="900" b="1" dirty="0"/>
                        <a:t>Gene A</a:t>
                      </a:r>
                      <a:endParaRPr lang="en-CH" sz="900" b="1" dirty="0"/>
                    </a:p>
                  </a:txBody>
                  <a:tcPr/>
                </a:tc>
                <a:tc>
                  <a:txBody>
                    <a:bodyPr/>
                    <a:lstStyle/>
                    <a:p>
                      <a:pPr algn="ctr"/>
                      <a:r>
                        <a:rPr lang="en-US" sz="900" dirty="0"/>
                        <a:t>?</a:t>
                      </a:r>
                      <a:endParaRPr lang="en-CH" sz="900" dirty="0"/>
                    </a:p>
                  </a:txBody>
                  <a:tcPr/>
                </a:tc>
                <a:tc>
                  <a:txBody>
                    <a:bodyPr/>
                    <a:lstStyle/>
                    <a:p>
                      <a:pPr algn="ctr"/>
                      <a:r>
                        <a:rPr lang="en-US" sz="900" dirty="0"/>
                        <a:t>…</a:t>
                      </a:r>
                      <a:endParaRPr lang="en-CH" sz="900" dirty="0"/>
                    </a:p>
                  </a:txBody>
                  <a:tcPr/>
                </a:tc>
                <a:extLst>
                  <a:ext uri="{0D108BD9-81ED-4DB2-BD59-A6C34878D82A}">
                    <a16:rowId xmlns:a16="http://schemas.microsoft.com/office/drawing/2014/main" val="2317098659"/>
                  </a:ext>
                </a:extLst>
              </a:tr>
              <a:tr h="244171">
                <a:tc>
                  <a:txBody>
                    <a:bodyPr/>
                    <a:lstStyle/>
                    <a:p>
                      <a:pPr algn="ctr"/>
                      <a:r>
                        <a:rPr lang="en-US" sz="900" b="1" dirty="0"/>
                        <a:t>Gene B</a:t>
                      </a:r>
                      <a:endParaRPr lang="en-CH" sz="900" b="1" dirty="0"/>
                    </a:p>
                  </a:txBody>
                  <a:tcPr/>
                </a:tc>
                <a:tc>
                  <a:txBody>
                    <a:bodyPr/>
                    <a:lstStyle/>
                    <a:p>
                      <a:pPr algn="ctr"/>
                      <a:r>
                        <a:rPr lang="en-US" sz="900" dirty="0"/>
                        <a:t>?</a:t>
                      </a:r>
                      <a:endParaRPr lang="en-CH" sz="900" dirty="0"/>
                    </a:p>
                  </a:txBody>
                  <a:tcPr/>
                </a:tc>
                <a:tc>
                  <a:txBody>
                    <a:bodyPr/>
                    <a:lstStyle/>
                    <a:p>
                      <a:pPr algn="ctr"/>
                      <a:r>
                        <a:rPr lang="en-US" sz="900" dirty="0"/>
                        <a:t>…</a:t>
                      </a:r>
                      <a:endParaRPr lang="en-CH" sz="900" dirty="0"/>
                    </a:p>
                  </a:txBody>
                  <a:tcPr/>
                </a:tc>
                <a:extLst>
                  <a:ext uri="{0D108BD9-81ED-4DB2-BD59-A6C34878D82A}">
                    <a16:rowId xmlns:a16="http://schemas.microsoft.com/office/drawing/2014/main" val="4103027720"/>
                  </a:ext>
                </a:extLst>
              </a:tr>
              <a:tr h="244171">
                <a:tc>
                  <a:txBody>
                    <a:bodyPr/>
                    <a:lstStyle/>
                    <a:p>
                      <a:pPr algn="ctr"/>
                      <a:r>
                        <a:rPr lang="en-US" sz="900" b="1" dirty="0"/>
                        <a:t>Gene C</a:t>
                      </a:r>
                      <a:endParaRPr lang="en-CH" sz="900" b="1" dirty="0"/>
                    </a:p>
                  </a:txBody>
                  <a:tcPr/>
                </a:tc>
                <a:tc>
                  <a:txBody>
                    <a:bodyPr/>
                    <a:lstStyle/>
                    <a:p>
                      <a:pPr algn="ctr"/>
                      <a:r>
                        <a:rPr lang="en-US" sz="900" dirty="0"/>
                        <a:t>?</a:t>
                      </a:r>
                      <a:endParaRPr lang="en-CH" sz="900" dirty="0"/>
                    </a:p>
                  </a:txBody>
                  <a:tcPr/>
                </a:tc>
                <a:tc>
                  <a:txBody>
                    <a:bodyPr/>
                    <a:lstStyle/>
                    <a:p>
                      <a:pPr algn="ctr"/>
                      <a:r>
                        <a:rPr lang="en-US" sz="900" dirty="0"/>
                        <a:t>…</a:t>
                      </a:r>
                      <a:endParaRPr lang="en-CH" sz="900" dirty="0"/>
                    </a:p>
                  </a:txBody>
                  <a:tcPr/>
                </a:tc>
                <a:extLst>
                  <a:ext uri="{0D108BD9-81ED-4DB2-BD59-A6C34878D82A}">
                    <a16:rowId xmlns:a16="http://schemas.microsoft.com/office/drawing/2014/main" val="1240699174"/>
                  </a:ext>
                </a:extLst>
              </a:tr>
            </a:tbl>
          </a:graphicData>
        </a:graphic>
      </p:graphicFrame>
    </p:spTree>
    <p:extLst>
      <p:ext uri="{BB962C8B-B14F-4D97-AF65-F5344CB8AC3E}">
        <p14:creationId xmlns:p14="http://schemas.microsoft.com/office/powerpoint/2010/main" val="75741923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072B3F3-AFF5-46C1-9FA4-27B0FA5DC064}"/>
              </a:ext>
            </a:extLst>
          </p:cNvPr>
          <p:cNvSpPr>
            <a:spLocks noGrp="1"/>
          </p:cNvSpPr>
          <p:nvPr>
            <p:ph idx="1"/>
          </p:nvPr>
        </p:nvSpPr>
        <p:spPr/>
        <p:txBody>
          <a:bodyPr/>
          <a:lstStyle/>
          <a:p>
            <a:r>
              <a:rPr lang="en-US" dirty="0"/>
              <a:t>Same example than before. Now the reads are colored by unique UMI sequence</a:t>
            </a:r>
            <a:endParaRPr lang="en-CH" dirty="0"/>
          </a:p>
        </p:txBody>
      </p:sp>
      <p:sp>
        <p:nvSpPr>
          <p:cNvPr id="3" name="Title 2">
            <a:extLst>
              <a:ext uri="{FF2B5EF4-FFF2-40B4-BE49-F238E27FC236}">
                <a16:creationId xmlns:a16="http://schemas.microsoft.com/office/drawing/2014/main" id="{39C6436A-CE07-4F15-B0B8-FBA4EF2BF032}"/>
              </a:ext>
            </a:extLst>
          </p:cNvPr>
          <p:cNvSpPr>
            <a:spLocks noGrp="1"/>
          </p:cNvSpPr>
          <p:nvPr>
            <p:ph type="title"/>
          </p:nvPr>
        </p:nvSpPr>
        <p:spPr/>
        <p:txBody>
          <a:bodyPr>
            <a:normAutofit fontScale="90000"/>
          </a:bodyPr>
          <a:lstStyle/>
          <a:p>
            <a:r>
              <a:rPr lang="en-US" dirty="0"/>
              <a:t>Unique Molecular Identifier (UMI) – Example </a:t>
            </a:r>
            <a:endParaRPr lang="en-CH" dirty="0"/>
          </a:p>
        </p:txBody>
      </p:sp>
      <p:sp>
        <p:nvSpPr>
          <p:cNvPr id="4" name="Date Placeholder 3">
            <a:extLst>
              <a:ext uri="{FF2B5EF4-FFF2-40B4-BE49-F238E27FC236}">
                <a16:creationId xmlns:a16="http://schemas.microsoft.com/office/drawing/2014/main" id="{C568C980-3E5C-4A95-998B-55168D503F07}"/>
              </a:ext>
            </a:extLst>
          </p:cNvPr>
          <p:cNvSpPr>
            <a:spLocks noGrp="1"/>
          </p:cNvSpPr>
          <p:nvPr>
            <p:ph type="dt" sz="half" idx="14"/>
          </p:nvPr>
        </p:nvSpPr>
        <p:spPr/>
        <p:txBody>
          <a:bodyPr/>
          <a:lstStyle/>
          <a:p>
            <a:r>
              <a:rPr lang="fr-CH" dirty="0"/>
              <a:t>BIOENG-420  SINGLE-CELL BIOLOGY</a:t>
            </a:r>
            <a:endParaRPr lang="fr-FR" dirty="0"/>
          </a:p>
        </p:txBody>
      </p:sp>
      <p:sp>
        <p:nvSpPr>
          <p:cNvPr id="5" name="Footer Placeholder 4">
            <a:extLst>
              <a:ext uri="{FF2B5EF4-FFF2-40B4-BE49-F238E27FC236}">
                <a16:creationId xmlns:a16="http://schemas.microsoft.com/office/drawing/2014/main" id="{F2E8D89A-4E36-49D5-8C0C-50ACE048677B}"/>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5D4D320E-3A5B-4577-B85C-5A8317D6167E}"/>
              </a:ext>
            </a:extLst>
          </p:cNvPr>
          <p:cNvSpPr>
            <a:spLocks noGrp="1"/>
          </p:cNvSpPr>
          <p:nvPr>
            <p:ph type="sldNum" sz="quarter" idx="16"/>
          </p:nvPr>
        </p:nvSpPr>
        <p:spPr/>
        <p:txBody>
          <a:bodyPr/>
          <a:lstStyle/>
          <a:p>
            <a:fld id="{E1E1CD7C-2161-7D43-862E-CE4C333CD873}" type="slidenum">
              <a:rPr lang="fr-FR" smtClean="0"/>
              <a:pPr/>
              <a:t>43</a:t>
            </a:fld>
            <a:endParaRPr lang="fr-FR" dirty="0"/>
          </a:p>
        </p:txBody>
      </p:sp>
      <p:cxnSp>
        <p:nvCxnSpPr>
          <p:cNvPr id="7" name="Straight Connector 6">
            <a:extLst>
              <a:ext uri="{FF2B5EF4-FFF2-40B4-BE49-F238E27FC236}">
                <a16:creationId xmlns:a16="http://schemas.microsoft.com/office/drawing/2014/main" id="{1E7CEC99-77F3-4E78-BFFE-A40FF9565008}"/>
              </a:ext>
            </a:extLst>
          </p:cNvPr>
          <p:cNvCxnSpPr/>
          <p:nvPr/>
        </p:nvCxnSpPr>
        <p:spPr>
          <a:xfrm>
            <a:off x="812087" y="2130944"/>
            <a:ext cx="4465982" cy="0"/>
          </a:xfrm>
          <a:prstGeom prst="line">
            <a:avLst/>
          </a:prstGeom>
          <a:ln w="571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C1C275E6-541F-4561-ABBD-48B73EC4FB90}"/>
              </a:ext>
            </a:extLst>
          </p:cNvPr>
          <p:cNvSpPr/>
          <p:nvPr/>
        </p:nvSpPr>
        <p:spPr>
          <a:xfrm>
            <a:off x="1010869" y="2042993"/>
            <a:ext cx="675861" cy="1590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Gene A</a:t>
            </a:r>
            <a:endParaRPr lang="en-CH" dirty="0"/>
          </a:p>
        </p:txBody>
      </p:sp>
      <p:sp>
        <p:nvSpPr>
          <p:cNvPr id="9" name="Rectangle 8">
            <a:extLst>
              <a:ext uri="{FF2B5EF4-FFF2-40B4-BE49-F238E27FC236}">
                <a16:creationId xmlns:a16="http://schemas.microsoft.com/office/drawing/2014/main" id="{12B0EC57-25B3-4A7E-A076-94CDB18A78B5}"/>
              </a:ext>
            </a:extLst>
          </p:cNvPr>
          <p:cNvSpPr/>
          <p:nvPr/>
        </p:nvSpPr>
        <p:spPr>
          <a:xfrm>
            <a:off x="2154351" y="2045577"/>
            <a:ext cx="675861" cy="159025"/>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Gene B</a:t>
            </a:r>
            <a:endParaRPr lang="en-CH" dirty="0"/>
          </a:p>
        </p:txBody>
      </p:sp>
      <p:sp>
        <p:nvSpPr>
          <p:cNvPr id="10" name="Rectangle 9">
            <a:extLst>
              <a:ext uri="{FF2B5EF4-FFF2-40B4-BE49-F238E27FC236}">
                <a16:creationId xmlns:a16="http://schemas.microsoft.com/office/drawing/2014/main" id="{951A832A-7C99-428B-B0E8-4C2EF7F20418}"/>
              </a:ext>
            </a:extLst>
          </p:cNvPr>
          <p:cNvSpPr/>
          <p:nvPr/>
        </p:nvSpPr>
        <p:spPr>
          <a:xfrm>
            <a:off x="4471575" y="2056246"/>
            <a:ext cx="675861" cy="159025"/>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Gene C</a:t>
            </a:r>
            <a:endParaRPr lang="en-CH" dirty="0"/>
          </a:p>
        </p:txBody>
      </p:sp>
      <p:cxnSp>
        <p:nvCxnSpPr>
          <p:cNvPr id="11" name="Straight Connector 10">
            <a:extLst>
              <a:ext uri="{FF2B5EF4-FFF2-40B4-BE49-F238E27FC236}">
                <a16:creationId xmlns:a16="http://schemas.microsoft.com/office/drawing/2014/main" id="{24ABF6CF-EFA3-4D20-AEBE-246BE884C901}"/>
              </a:ext>
            </a:extLst>
          </p:cNvPr>
          <p:cNvCxnSpPr>
            <a:cxnSpLocks/>
          </p:cNvCxnSpPr>
          <p:nvPr/>
        </p:nvCxnSpPr>
        <p:spPr>
          <a:xfrm flipH="1">
            <a:off x="1010869" y="1864468"/>
            <a:ext cx="16217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EBB4636-2F64-4347-8C0B-44FAA5850969}"/>
              </a:ext>
            </a:extLst>
          </p:cNvPr>
          <p:cNvCxnSpPr>
            <a:cxnSpLocks/>
          </p:cNvCxnSpPr>
          <p:nvPr/>
        </p:nvCxnSpPr>
        <p:spPr>
          <a:xfrm flipH="1">
            <a:off x="1180012" y="1963860"/>
            <a:ext cx="162172" cy="0"/>
          </a:xfrm>
          <a:prstGeom prst="line">
            <a:avLst/>
          </a:prstGeom>
          <a:ln w="762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A7541BB-DDAF-45D7-AA11-CE46F8FF5DBD}"/>
              </a:ext>
            </a:extLst>
          </p:cNvPr>
          <p:cNvCxnSpPr>
            <a:cxnSpLocks/>
          </p:cNvCxnSpPr>
          <p:nvPr/>
        </p:nvCxnSpPr>
        <p:spPr>
          <a:xfrm flipH="1">
            <a:off x="1301022" y="1859680"/>
            <a:ext cx="162172" cy="0"/>
          </a:xfrm>
          <a:prstGeom prst="line">
            <a:avLst/>
          </a:prstGeom>
          <a:ln w="762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0558DF7-1A8D-456C-9D9D-DEFE191EE666}"/>
              </a:ext>
            </a:extLst>
          </p:cNvPr>
          <p:cNvCxnSpPr>
            <a:cxnSpLocks/>
          </p:cNvCxnSpPr>
          <p:nvPr/>
        </p:nvCxnSpPr>
        <p:spPr>
          <a:xfrm flipH="1">
            <a:off x="1463194" y="1959072"/>
            <a:ext cx="162172" cy="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9CC62A5-BB73-4950-B83B-E7118D4242F6}"/>
              </a:ext>
            </a:extLst>
          </p:cNvPr>
          <p:cNvCxnSpPr>
            <a:cxnSpLocks/>
          </p:cNvCxnSpPr>
          <p:nvPr/>
        </p:nvCxnSpPr>
        <p:spPr>
          <a:xfrm flipH="1">
            <a:off x="1325441" y="1751824"/>
            <a:ext cx="162172" cy="0"/>
          </a:xfrm>
          <a:prstGeom prst="line">
            <a:avLst/>
          </a:prstGeom>
          <a:ln w="762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9C531CA-D824-42C2-9486-D4A888FE670A}"/>
              </a:ext>
            </a:extLst>
          </p:cNvPr>
          <p:cNvCxnSpPr>
            <a:cxnSpLocks/>
          </p:cNvCxnSpPr>
          <p:nvPr/>
        </p:nvCxnSpPr>
        <p:spPr>
          <a:xfrm flipH="1">
            <a:off x="2154351" y="1959072"/>
            <a:ext cx="162172" cy="0"/>
          </a:xfrm>
          <a:prstGeom prst="line">
            <a:avLst/>
          </a:prstGeom>
          <a:ln w="762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3D176B7-74E8-4DF8-8171-1EB71A3A9780}"/>
              </a:ext>
            </a:extLst>
          </p:cNvPr>
          <p:cNvCxnSpPr>
            <a:cxnSpLocks/>
          </p:cNvCxnSpPr>
          <p:nvPr/>
        </p:nvCxnSpPr>
        <p:spPr>
          <a:xfrm flipH="1">
            <a:off x="2614374" y="1959072"/>
            <a:ext cx="162172"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5368E09-9B8B-4E46-B340-48098A85AEED}"/>
              </a:ext>
            </a:extLst>
          </p:cNvPr>
          <p:cNvCxnSpPr>
            <a:cxnSpLocks/>
          </p:cNvCxnSpPr>
          <p:nvPr/>
        </p:nvCxnSpPr>
        <p:spPr>
          <a:xfrm flipH="1">
            <a:off x="4471575" y="1959072"/>
            <a:ext cx="16217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D4E13E4-9146-4E4E-B5F3-2F16801D207F}"/>
              </a:ext>
            </a:extLst>
          </p:cNvPr>
          <p:cNvCxnSpPr>
            <a:cxnSpLocks/>
          </p:cNvCxnSpPr>
          <p:nvPr/>
        </p:nvCxnSpPr>
        <p:spPr>
          <a:xfrm flipH="1">
            <a:off x="4647333" y="1751824"/>
            <a:ext cx="162172"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B6CDEA4-1850-4F06-951E-37A3DD4228DD}"/>
              </a:ext>
            </a:extLst>
          </p:cNvPr>
          <p:cNvCxnSpPr>
            <a:cxnSpLocks/>
          </p:cNvCxnSpPr>
          <p:nvPr/>
        </p:nvCxnSpPr>
        <p:spPr>
          <a:xfrm flipH="1">
            <a:off x="4685400" y="1864468"/>
            <a:ext cx="162172"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9A34CE9-43A7-4B84-AC16-25A58589B0C5}"/>
              </a:ext>
            </a:extLst>
          </p:cNvPr>
          <p:cNvCxnSpPr>
            <a:cxnSpLocks/>
          </p:cNvCxnSpPr>
          <p:nvPr/>
        </p:nvCxnSpPr>
        <p:spPr>
          <a:xfrm flipH="1">
            <a:off x="4985264" y="1906063"/>
            <a:ext cx="162172"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FCEFF6D-A510-425C-8E29-6A98BA2FDDC9}"/>
              </a:ext>
            </a:extLst>
          </p:cNvPr>
          <p:cNvCxnSpPr>
            <a:cxnSpLocks/>
          </p:cNvCxnSpPr>
          <p:nvPr/>
        </p:nvCxnSpPr>
        <p:spPr>
          <a:xfrm flipH="1">
            <a:off x="4798032" y="1998828"/>
            <a:ext cx="162172"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1D33C0C-1A1F-4EA6-8C17-B685FBD52B44}"/>
              </a:ext>
            </a:extLst>
          </p:cNvPr>
          <p:cNvCxnSpPr>
            <a:cxnSpLocks/>
          </p:cNvCxnSpPr>
          <p:nvPr/>
        </p:nvCxnSpPr>
        <p:spPr>
          <a:xfrm flipH="1">
            <a:off x="4847572" y="1777217"/>
            <a:ext cx="162172"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4" name="Arrow: Right 23">
            <a:extLst>
              <a:ext uri="{FF2B5EF4-FFF2-40B4-BE49-F238E27FC236}">
                <a16:creationId xmlns:a16="http://schemas.microsoft.com/office/drawing/2014/main" id="{37425A45-0F17-4CB9-8CD3-5C3904223306}"/>
              </a:ext>
            </a:extLst>
          </p:cNvPr>
          <p:cNvSpPr/>
          <p:nvPr/>
        </p:nvSpPr>
        <p:spPr>
          <a:xfrm>
            <a:off x="5845120" y="1910850"/>
            <a:ext cx="162172" cy="946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5" name="TextBox 24">
            <a:extLst>
              <a:ext uri="{FF2B5EF4-FFF2-40B4-BE49-F238E27FC236}">
                <a16:creationId xmlns:a16="http://schemas.microsoft.com/office/drawing/2014/main" id="{C95030DC-AC5B-4177-AE32-A59D4534D556}"/>
              </a:ext>
            </a:extLst>
          </p:cNvPr>
          <p:cNvSpPr txBox="1"/>
          <p:nvPr/>
        </p:nvSpPr>
        <p:spPr>
          <a:xfrm>
            <a:off x="5508463" y="2005454"/>
            <a:ext cx="835485" cy="400110"/>
          </a:xfrm>
          <a:prstGeom prst="rect">
            <a:avLst/>
          </a:prstGeom>
          <a:noFill/>
        </p:spPr>
        <p:txBody>
          <a:bodyPr wrap="none" rtlCol="0">
            <a:spAutoFit/>
          </a:bodyPr>
          <a:lstStyle/>
          <a:p>
            <a:pPr algn="ctr"/>
            <a:r>
              <a:rPr lang="en-US" sz="1000" dirty="0"/>
              <a:t>Read count</a:t>
            </a:r>
          </a:p>
          <a:p>
            <a:pPr algn="ctr"/>
            <a:r>
              <a:rPr lang="en-US" sz="1000" dirty="0"/>
              <a:t>matrix</a:t>
            </a:r>
            <a:endParaRPr lang="en-CH" sz="1000" dirty="0"/>
          </a:p>
        </p:txBody>
      </p:sp>
      <p:graphicFrame>
        <p:nvGraphicFramePr>
          <p:cNvPr id="26" name="Table 2055">
            <a:extLst>
              <a:ext uri="{FF2B5EF4-FFF2-40B4-BE49-F238E27FC236}">
                <a16:creationId xmlns:a16="http://schemas.microsoft.com/office/drawing/2014/main" id="{D54DD11E-132F-42B2-B88B-0FA84E013227}"/>
              </a:ext>
            </a:extLst>
          </p:cNvPr>
          <p:cNvGraphicFramePr>
            <a:graphicFrameLocks noGrp="1"/>
          </p:cNvGraphicFramePr>
          <p:nvPr/>
        </p:nvGraphicFramePr>
        <p:xfrm>
          <a:off x="6453919" y="1446812"/>
          <a:ext cx="2177319" cy="976684"/>
        </p:xfrm>
        <a:graphic>
          <a:graphicData uri="http://schemas.openxmlformats.org/drawingml/2006/table">
            <a:tbl>
              <a:tblPr>
                <a:tableStyleId>{5C22544A-7EE6-4342-B048-85BDC9FD1C3A}</a:tableStyleId>
              </a:tblPr>
              <a:tblGrid>
                <a:gridCol w="725773">
                  <a:extLst>
                    <a:ext uri="{9D8B030D-6E8A-4147-A177-3AD203B41FA5}">
                      <a16:colId xmlns:a16="http://schemas.microsoft.com/office/drawing/2014/main" val="3847413235"/>
                    </a:ext>
                  </a:extLst>
                </a:gridCol>
                <a:gridCol w="725773">
                  <a:extLst>
                    <a:ext uri="{9D8B030D-6E8A-4147-A177-3AD203B41FA5}">
                      <a16:colId xmlns:a16="http://schemas.microsoft.com/office/drawing/2014/main" val="3796158366"/>
                    </a:ext>
                  </a:extLst>
                </a:gridCol>
                <a:gridCol w="725773">
                  <a:extLst>
                    <a:ext uri="{9D8B030D-6E8A-4147-A177-3AD203B41FA5}">
                      <a16:colId xmlns:a16="http://schemas.microsoft.com/office/drawing/2014/main" val="1530281420"/>
                    </a:ext>
                  </a:extLst>
                </a:gridCol>
              </a:tblGrid>
              <a:tr h="244171">
                <a:tc>
                  <a:txBody>
                    <a:bodyPr/>
                    <a:lstStyle/>
                    <a:p>
                      <a:pPr algn="ctr"/>
                      <a:endParaRPr lang="en-CH" sz="900" dirty="0"/>
                    </a:p>
                  </a:txBody>
                  <a:tcPr/>
                </a:tc>
                <a:tc>
                  <a:txBody>
                    <a:bodyPr/>
                    <a:lstStyle/>
                    <a:p>
                      <a:pPr algn="ctr"/>
                      <a:r>
                        <a:rPr lang="en-US" sz="900" b="1" dirty="0"/>
                        <a:t>Cell 1</a:t>
                      </a:r>
                      <a:endParaRPr lang="en-CH" sz="900" dirty="0"/>
                    </a:p>
                  </a:txBody>
                  <a:tcPr/>
                </a:tc>
                <a:tc>
                  <a:txBody>
                    <a:bodyPr/>
                    <a:lstStyle/>
                    <a:p>
                      <a:pPr algn="ctr"/>
                      <a:r>
                        <a:rPr lang="en-US" sz="900" b="1" dirty="0"/>
                        <a:t>Cell 2</a:t>
                      </a:r>
                      <a:endParaRPr lang="en-CH" sz="900" b="1" dirty="0"/>
                    </a:p>
                  </a:txBody>
                  <a:tcPr/>
                </a:tc>
                <a:extLst>
                  <a:ext uri="{0D108BD9-81ED-4DB2-BD59-A6C34878D82A}">
                    <a16:rowId xmlns:a16="http://schemas.microsoft.com/office/drawing/2014/main" val="969591245"/>
                  </a:ext>
                </a:extLst>
              </a:tr>
              <a:tr h="244171">
                <a:tc>
                  <a:txBody>
                    <a:bodyPr/>
                    <a:lstStyle/>
                    <a:p>
                      <a:pPr algn="ctr"/>
                      <a:r>
                        <a:rPr lang="en-US" sz="900" b="1" dirty="0"/>
                        <a:t>Gene A</a:t>
                      </a:r>
                      <a:endParaRPr lang="en-CH" sz="900" b="1" dirty="0"/>
                    </a:p>
                  </a:txBody>
                  <a:tcPr/>
                </a:tc>
                <a:tc>
                  <a:txBody>
                    <a:bodyPr/>
                    <a:lstStyle/>
                    <a:p>
                      <a:pPr algn="ctr"/>
                      <a:r>
                        <a:rPr lang="en-US" sz="900" dirty="0"/>
                        <a:t>5</a:t>
                      </a:r>
                      <a:endParaRPr lang="en-CH" sz="900" dirty="0"/>
                    </a:p>
                  </a:txBody>
                  <a:tcPr/>
                </a:tc>
                <a:tc>
                  <a:txBody>
                    <a:bodyPr/>
                    <a:lstStyle/>
                    <a:p>
                      <a:pPr algn="ctr"/>
                      <a:r>
                        <a:rPr lang="en-US" sz="900" dirty="0"/>
                        <a:t>…</a:t>
                      </a:r>
                      <a:endParaRPr lang="en-CH" sz="900" dirty="0"/>
                    </a:p>
                  </a:txBody>
                  <a:tcPr/>
                </a:tc>
                <a:extLst>
                  <a:ext uri="{0D108BD9-81ED-4DB2-BD59-A6C34878D82A}">
                    <a16:rowId xmlns:a16="http://schemas.microsoft.com/office/drawing/2014/main" val="2317098659"/>
                  </a:ext>
                </a:extLst>
              </a:tr>
              <a:tr h="244171">
                <a:tc>
                  <a:txBody>
                    <a:bodyPr/>
                    <a:lstStyle/>
                    <a:p>
                      <a:pPr algn="ctr"/>
                      <a:r>
                        <a:rPr lang="en-US" sz="900" b="1" dirty="0"/>
                        <a:t>Gene B</a:t>
                      </a:r>
                      <a:endParaRPr lang="en-CH" sz="900" b="1" dirty="0"/>
                    </a:p>
                  </a:txBody>
                  <a:tcPr/>
                </a:tc>
                <a:tc>
                  <a:txBody>
                    <a:bodyPr/>
                    <a:lstStyle/>
                    <a:p>
                      <a:pPr algn="ctr"/>
                      <a:r>
                        <a:rPr lang="en-US" sz="900" dirty="0"/>
                        <a:t>2</a:t>
                      </a:r>
                      <a:endParaRPr lang="en-CH" sz="900" dirty="0"/>
                    </a:p>
                  </a:txBody>
                  <a:tcPr/>
                </a:tc>
                <a:tc>
                  <a:txBody>
                    <a:bodyPr/>
                    <a:lstStyle/>
                    <a:p>
                      <a:pPr algn="ctr"/>
                      <a:r>
                        <a:rPr lang="en-US" sz="900" dirty="0"/>
                        <a:t>…</a:t>
                      </a:r>
                      <a:endParaRPr lang="en-CH" sz="900" dirty="0"/>
                    </a:p>
                  </a:txBody>
                  <a:tcPr/>
                </a:tc>
                <a:extLst>
                  <a:ext uri="{0D108BD9-81ED-4DB2-BD59-A6C34878D82A}">
                    <a16:rowId xmlns:a16="http://schemas.microsoft.com/office/drawing/2014/main" val="4103027720"/>
                  </a:ext>
                </a:extLst>
              </a:tr>
              <a:tr h="244171">
                <a:tc>
                  <a:txBody>
                    <a:bodyPr/>
                    <a:lstStyle/>
                    <a:p>
                      <a:pPr algn="ctr"/>
                      <a:r>
                        <a:rPr lang="en-US" sz="900" b="1" dirty="0"/>
                        <a:t>Gene C</a:t>
                      </a:r>
                      <a:endParaRPr lang="en-CH" sz="900" b="1" dirty="0"/>
                    </a:p>
                  </a:txBody>
                  <a:tcPr/>
                </a:tc>
                <a:tc>
                  <a:txBody>
                    <a:bodyPr/>
                    <a:lstStyle/>
                    <a:p>
                      <a:pPr algn="ctr"/>
                      <a:r>
                        <a:rPr lang="en-US" sz="900" dirty="0"/>
                        <a:t>6</a:t>
                      </a:r>
                      <a:endParaRPr lang="en-CH" sz="900" dirty="0"/>
                    </a:p>
                  </a:txBody>
                  <a:tcPr/>
                </a:tc>
                <a:tc>
                  <a:txBody>
                    <a:bodyPr/>
                    <a:lstStyle/>
                    <a:p>
                      <a:pPr algn="ctr"/>
                      <a:r>
                        <a:rPr lang="en-US" sz="900" dirty="0"/>
                        <a:t>…</a:t>
                      </a:r>
                      <a:endParaRPr lang="en-CH" sz="900" dirty="0"/>
                    </a:p>
                  </a:txBody>
                  <a:tcPr/>
                </a:tc>
                <a:extLst>
                  <a:ext uri="{0D108BD9-81ED-4DB2-BD59-A6C34878D82A}">
                    <a16:rowId xmlns:a16="http://schemas.microsoft.com/office/drawing/2014/main" val="1240699174"/>
                  </a:ext>
                </a:extLst>
              </a:tr>
            </a:tbl>
          </a:graphicData>
        </a:graphic>
      </p:graphicFrame>
      <p:sp>
        <p:nvSpPr>
          <p:cNvPr id="27" name="Arrow: Right 26">
            <a:extLst>
              <a:ext uri="{FF2B5EF4-FFF2-40B4-BE49-F238E27FC236}">
                <a16:creationId xmlns:a16="http://schemas.microsoft.com/office/drawing/2014/main" id="{A5BBBE1C-1DB0-462D-A196-7983D673B506}"/>
              </a:ext>
            </a:extLst>
          </p:cNvPr>
          <p:cNvSpPr/>
          <p:nvPr/>
        </p:nvSpPr>
        <p:spPr>
          <a:xfrm>
            <a:off x="5845120" y="3194442"/>
            <a:ext cx="162172" cy="946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8" name="TextBox 27">
            <a:extLst>
              <a:ext uri="{FF2B5EF4-FFF2-40B4-BE49-F238E27FC236}">
                <a16:creationId xmlns:a16="http://schemas.microsoft.com/office/drawing/2014/main" id="{B901D49E-DD28-4B25-8678-0E09CE1D4EE5}"/>
              </a:ext>
            </a:extLst>
          </p:cNvPr>
          <p:cNvSpPr txBox="1"/>
          <p:nvPr/>
        </p:nvSpPr>
        <p:spPr>
          <a:xfrm>
            <a:off x="5542927" y="3289046"/>
            <a:ext cx="766557" cy="400110"/>
          </a:xfrm>
          <a:prstGeom prst="rect">
            <a:avLst/>
          </a:prstGeom>
          <a:noFill/>
        </p:spPr>
        <p:txBody>
          <a:bodyPr wrap="none" rtlCol="0">
            <a:spAutoFit/>
          </a:bodyPr>
          <a:lstStyle/>
          <a:p>
            <a:pPr algn="ctr"/>
            <a:r>
              <a:rPr lang="en-US" sz="1000" dirty="0"/>
              <a:t>UMI count</a:t>
            </a:r>
          </a:p>
          <a:p>
            <a:pPr algn="ctr"/>
            <a:r>
              <a:rPr lang="en-US" sz="1000" dirty="0"/>
              <a:t>matrix</a:t>
            </a:r>
            <a:endParaRPr lang="en-CH" sz="1000" dirty="0"/>
          </a:p>
        </p:txBody>
      </p:sp>
      <p:graphicFrame>
        <p:nvGraphicFramePr>
          <p:cNvPr id="29" name="Table 2055">
            <a:extLst>
              <a:ext uri="{FF2B5EF4-FFF2-40B4-BE49-F238E27FC236}">
                <a16:creationId xmlns:a16="http://schemas.microsoft.com/office/drawing/2014/main" id="{09AA970D-8628-45BD-B990-5E47D7678F55}"/>
              </a:ext>
            </a:extLst>
          </p:cNvPr>
          <p:cNvGraphicFramePr>
            <a:graphicFrameLocks noGrp="1"/>
          </p:cNvGraphicFramePr>
          <p:nvPr/>
        </p:nvGraphicFramePr>
        <p:xfrm>
          <a:off x="6453919" y="2730404"/>
          <a:ext cx="2177319" cy="976684"/>
        </p:xfrm>
        <a:graphic>
          <a:graphicData uri="http://schemas.openxmlformats.org/drawingml/2006/table">
            <a:tbl>
              <a:tblPr>
                <a:tableStyleId>{5C22544A-7EE6-4342-B048-85BDC9FD1C3A}</a:tableStyleId>
              </a:tblPr>
              <a:tblGrid>
                <a:gridCol w="725773">
                  <a:extLst>
                    <a:ext uri="{9D8B030D-6E8A-4147-A177-3AD203B41FA5}">
                      <a16:colId xmlns:a16="http://schemas.microsoft.com/office/drawing/2014/main" val="3847413235"/>
                    </a:ext>
                  </a:extLst>
                </a:gridCol>
                <a:gridCol w="725773">
                  <a:extLst>
                    <a:ext uri="{9D8B030D-6E8A-4147-A177-3AD203B41FA5}">
                      <a16:colId xmlns:a16="http://schemas.microsoft.com/office/drawing/2014/main" val="3796158366"/>
                    </a:ext>
                  </a:extLst>
                </a:gridCol>
                <a:gridCol w="725773">
                  <a:extLst>
                    <a:ext uri="{9D8B030D-6E8A-4147-A177-3AD203B41FA5}">
                      <a16:colId xmlns:a16="http://schemas.microsoft.com/office/drawing/2014/main" val="1530281420"/>
                    </a:ext>
                  </a:extLst>
                </a:gridCol>
              </a:tblGrid>
              <a:tr h="244171">
                <a:tc>
                  <a:txBody>
                    <a:bodyPr/>
                    <a:lstStyle/>
                    <a:p>
                      <a:pPr algn="ctr"/>
                      <a:endParaRPr lang="en-CH" sz="900" dirty="0"/>
                    </a:p>
                  </a:txBody>
                  <a:tcPr/>
                </a:tc>
                <a:tc>
                  <a:txBody>
                    <a:bodyPr/>
                    <a:lstStyle/>
                    <a:p>
                      <a:pPr algn="ctr"/>
                      <a:r>
                        <a:rPr lang="en-US" sz="900" b="1" dirty="0"/>
                        <a:t>Cell 1</a:t>
                      </a:r>
                      <a:endParaRPr lang="en-CH" sz="900" dirty="0"/>
                    </a:p>
                  </a:txBody>
                  <a:tcPr/>
                </a:tc>
                <a:tc>
                  <a:txBody>
                    <a:bodyPr/>
                    <a:lstStyle/>
                    <a:p>
                      <a:pPr algn="ctr"/>
                      <a:r>
                        <a:rPr lang="en-US" sz="900" b="1" dirty="0"/>
                        <a:t>Cell 2</a:t>
                      </a:r>
                      <a:endParaRPr lang="en-CH" sz="900" b="1" dirty="0"/>
                    </a:p>
                  </a:txBody>
                  <a:tcPr/>
                </a:tc>
                <a:extLst>
                  <a:ext uri="{0D108BD9-81ED-4DB2-BD59-A6C34878D82A}">
                    <a16:rowId xmlns:a16="http://schemas.microsoft.com/office/drawing/2014/main" val="969591245"/>
                  </a:ext>
                </a:extLst>
              </a:tr>
              <a:tr h="244171">
                <a:tc>
                  <a:txBody>
                    <a:bodyPr/>
                    <a:lstStyle/>
                    <a:p>
                      <a:pPr algn="ctr"/>
                      <a:r>
                        <a:rPr lang="en-US" sz="900" b="1" dirty="0"/>
                        <a:t>Gene A</a:t>
                      </a:r>
                      <a:endParaRPr lang="en-CH" sz="900" b="1" dirty="0"/>
                    </a:p>
                  </a:txBody>
                  <a:tcPr/>
                </a:tc>
                <a:tc>
                  <a:txBody>
                    <a:bodyPr/>
                    <a:lstStyle/>
                    <a:p>
                      <a:pPr algn="ctr"/>
                      <a:r>
                        <a:rPr lang="en-US" sz="900" dirty="0"/>
                        <a:t>4</a:t>
                      </a:r>
                      <a:endParaRPr lang="en-CH" sz="900" dirty="0"/>
                    </a:p>
                  </a:txBody>
                  <a:tcPr/>
                </a:tc>
                <a:tc>
                  <a:txBody>
                    <a:bodyPr/>
                    <a:lstStyle/>
                    <a:p>
                      <a:pPr algn="ctr"/>
                      <a:r>
                        <a:rPr lang="en-US" sz="900" dirty="0"/>
                        <a:t>…</a:t>
                      </a:r>
                      <a:endParaRPr lang="en-CH" sz="900" dirty="0"/>
                    </a:p>
                  </a:txBody>
                  <a:tcPr/>
                </a:tc>
                <a:extLst>
                  <a:ext uri="{0D108BD9-81ED-4DB2-BD59-A6C34878D82A}">
                    <a16:rowId xmlns:a16="http://schemas.microsoft.com/office/drawing/2014/main" val="2317098659"/>
                  </a:ext>
                </a:extLst>
              </a:tr>
              <a:tr h="244171">
                <a:tc>
                  <a:txBody>
                    <a:bodyPr/>
                    <a:lstStyle/>
                    <a:p>
                      <a:pPr algn="ctr"/>
                      <a:r>
                        <a:rPr lang="en-US" sz="900" b="1" dirty="0"/>
                        <a:t>Gene B</a:t>
                      </a:r>
                      <a:endParaRPr lang="en-CH" sz="900" b="1" dirty="0"/>
                    </a:p>
                  </a:txBody>
                  <a:tcPr/>
                </a:tc>
                <a:tc>
                  <a:txBody>
                    <a:bodyPr/>
                    <a:lstStyle/>
                    <a:p>
                      <a:pPr algn="ctr"/>
                      <a:r>
                        <a:rPr lang="en-US" sz="900" dirty="0"/>
                        <a:t>2</a:t>
                      </a:r>
                      <a:endParaRPr lang="en-CH" sz="900" dirty="0"/>
                    </a:p>
                  </a:txBody>
                  <a:tcPr/>
                </a:tc>
                <a:tc>
                  <a:txBody>
                    <a:bodyPr/>
                    <a:lstStyle/>
                    <a:p>
                      <a:pPr algn="ctr"/>
                      <a:r>
                        <a:rPr lang="en-US" sz="900" dirty="0"/>
                        <a:t>…</a:t>
                      </a:r>
                      <a:endParaRPr lang="en-CH" sz="900" dirty="0"/>
                    </a:p>
                  </a:txBody>
                  <a:tcPr/>
                </a:tc>
                <a:extLst>
                  <a:ext uri="{0D108BD9-81ED-4DB2-BD59-A6C34878D82A}">
                    <a16:rowId xmlns:a16="http://schemas.microsoft.com/office/drawing/2014/main" val="4103027720"/>
                  </a:ext>
                </a:extLst>
              </a:tr>
              <a:tr h="244171">
                <a:tc>
                  <a:txBody>
                    <a:bodyPr/>
                    <a:lstStyle/>
                    <a:p>
                      <a:pPr algn="ctr"/>
                      <a:r>
                        <a:rPr lang="en-US" sz="900" b="1" dirty="0"/>
                        <a:t>Gene C</a:t>
                      </a:r>
                      <a:endParaRPr lang="en-CH" sz="900" b="1" dirty="0"/>
                    </a:p>
                  </a:txBody>
                  <a:tcPr/>
                </a:tc>
                <a:tc>
                  <a:txBody>
                    <a:bodyPr/>
                    <a:lstStyle/>
                    <a:p>
                      <a:pPr algn="ctr"/>
                      <a:r>
                        <a:rPr lang="en-US" sz="900" dirty="0"/>
                        <a:t>4</a:t>
                      </a:r>
                      <a:endParaRPr lang="en-CH" sz="900" dirty="0"/>
                    </a:p>
                  </a:txBody>
                  <a:tcPr/>
                </a:tc>
                <a:tc>
                  <a:txBody>
                    <a:bodyPr/>
                    <a:lstStyle/>
                    <a:p>
                      <a:pPr algn="ctr"/>
                      <a:r>
                        <a:rPr lang="en-US" sz="900" dirty="0"/>
                        <a:t>…</a:t>
                      </a:r>
                      <a:endParaRPr lang="en-CH" sz="900" dirty="0"/>
                    </a:p>
                  </a:txBody>
                  <a:tcPr/>
                </a:tc>
                <a:extLst>
                  <a:ext uri="{0D108BD9-81ED-4DB2-BD59-A6C34878D82A}">
                    <a16:rowId xmlns:a16="http://schemas.microsoft.com/office/drawing/2014/main" val="1240699174"/>
                  </a:ext>
                </a:extLst>
              </a:tr>
            </a:tbl>
          </a:graphicData>
        </a:graphic>
      </p:graphicFrame>
      <p:pic>
        <p:nvPicPr>
          <p:cNvPr id="30" name="Picture 2" descr="Symbole magnétique ATTENTION">
            <a:extLst>
              <a:ext uri="{FF2B5EF4-FFF2-40B4-BE49-F238E27FC236}">
                <a16:creationId xmlns:a16="http://schemas.microsoft.com/office/drawing/2014/main" id="{FDA396DD-7010-48CE-BD8B-9400D62F5C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2821" y="3932267"/>
            <a:ext cx="1135380" cy="1135380"/>
          </a:xfrm>
          <a:prstGeom prst="rect">
            <a:avLst/>
          </a:prstGeom>
          <a:noFill/>
          <a:extLst>
            <a:ext uri="{909E8E84-426E-40DD-AFC4-6F175D3DCCD1}">
              <a14:hiddenFill xmlns:a14="http://schemas.microsoft.com/office/drawing/2010/main">
                <a:solidFill>
                  <a:srgbClr val="FFFFFF"/>
                </a:solidFill>
              </a14:hiddenFill>
            </a:ext>
          </a:extLst>
        </p:spPr>
      </p:pic>
      <p:sp>
        <p:nvSpPr>
          <p:cNvPr id="31" name="Content Placeholder 1">
            <a:extLst>
              <a:ext uri="{FF2B5EF4-FFF2-40B4-BE49-F238E27FC236}">
                <a16:creationId xmlns:a16="http://schemas.microsoft.com/office/drawing/2014/main" id="{AFA63CBE-A7FB-4727-85F6-A18018D07E60}"/>
              </a:ext>
            </a:extLst>
          </p:cNvPr>
          <p:cNvSpPr txBox="1">
            <a:spLocks/>
          </p:cNvSpPr>
          <p:nvPr/>
        </p:nvSpPr>
        <p:spPr>
          <a:xfrm>
            <a:off x="1076146" y="4121740"/>
            <a:ext cx="7658954" cy="821268"/>
          </a:xfrm>
          <a:prstGeom prst="rect">
            <a:avLst/>
          </a:prstGeom>
        </p:spPr>
        <p:txBody>
          <a:bodyPr vert="horz" lIns="180000" tIns="45720" rIns="91440" bIns="45720" rtlCol="0">
            <a:normAutofit lnSpcReduction="10000"/>
          </a:bodyPr>
          <a:lstStyle>
            <a:lvl1pPr marL="171450" indent="-171450" algn="l" defTabSz="685800" rtl="0" eaLnBrk="1" latinLnBrk="0" hangingPunct="1">
              <a:lnSpc>
                <a:spcPct val="90000"/>
              </a:lnSpc>
              <a:spcBef>
                <a:spcPts val="750"/>
              </a:spcBef>
              <a:buClr>
                <a:schemeClr val="accent1"/>
              </a:buClr>
              <a:buSzPct val="90000"/>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Clr>
                <a:schemeClr val="accent1"/>
              </a:buClr>
              <a:buSzPct val="100000"/>
              <a:buFont typeface="Arial" panose="020B0604020202020204" pitchFamily="34" charset="0"/>
              <a:buChar char="•"/>
              <a:defRPr sz="1600" b="0" i="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SzPct val="90000"/>
              <a:buFont typeface="Wingdings" pitchFamily="2" charset="2"/>
              <a:buChar char="§"/>
              <a:defRPr sz="1500" b="0" i="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a:solidFill>
                  <a:srgbClr val="FF0000"/>
                </a:solidFill>
              </a:rPr>
              <a:t>Also need to account for sequencing errors in the UMIs</a:t>
            </a:r>
          </a:p>
          <a:p>
            <a:pPr lvl="1"/>
            <a:r>
              <a:rPr lang="en-US" dirty="0">
                <a:solidFill>
                  <a:srgbClr val="FF0000"/>
                </a:solidFill>
              </a:rPr>
              <a:t>Allow mismatches</a:t>
            </a:r>
          </a:p>
          <a:p>
            <a:pPr lvl="1"/>
            <a:r>
              <a:rPr lang="en-US" dirty="0">
                <a:solidFill>
                  <a:srgbClr val="FF0000"/>
                </a:solidFill>
              </a:rPr>
              <a:t>Collapse barcodes with “similar enough” UMIs</a:t>
            </a:r>
            <a:endParaRPr lang="en-US" dirty="0"/>
          </a:p>
        </p:txBody>
      </p:sp>
    </p:spTree>
    <p:extLst>
      <p:ext uri="{BB962C8B-B14F-4D97-AF65-F5344CB8AC3E}">
        <p14:creationId xmlns:p14="http://schemas.microsoft.com/office/powerpoint/2010/main" val="2216681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96117CF-FEA0-47FD-8FE9-543159EB38C8}"/>
              </a:ext>
            </a:extLst>
          </p:cNvPr>
          <p:cNvSpPr>
            <a:spLocks noGrp="1"/>
          </p:cNvSpPr>
          <p:nvPr>
            <p:ph idx="1"/>
          </p:nvPr>
        </p:nvSpPr>
        <p:spPr/>
        <p:txBody>
          <a:bodyPr/>
          <a:lstStyle/>
          <a:p>
            <a:r>
              <a:rPr lang="en-US" dirty="0"/>
              <a:t>Technical replicates are usually very well correlated for bulk RNA-seq.</a:t>
            </a:r>
          </a:p>
          <a:p>
            <a:r>
              <a:rPr lang="en-US" dirty="0"/>
              <a:t>Biological reps a bit less, but it’s expected</a:t>
            </a:r>
          </a:p>
        </p:txBody>
      </p:sp>
      <p:sp>
        <p:nvSpPr>
          <p:cNvPr id="3" name="Title 2">
            <a:extLst>
              <a:ext uri="{FF2B5EF4-FFF2-40B4-BE49-F238E27FC236}">
                <a16:creationId xmlns:a16="http://schemas.microsoft.com/office/drawing/2014/main" id="{AC6998F5-82C0-4C88-825F-E1260F1DAEEB}"/>
              </a:ext>
            </a:extLst>
          </p:cNvPr>
          <p:cNvSpPr>
            <a:spLocks noGrp="1"/>
          </p:cNvSpPr>
          <p:nvPr>
            <p:ph type="title"/>
          </p:nvPr>
        </p:nvSpPr>
        <p:spPr/>
        <p:txBody>
          <a:bodyPr>
            <a:normAutofit fontScale="90000"/>
          </a:bodyPr>
          <a:lstStyle/>
          <a:p>
            <a:r>
              <a:rPr lang="en-US" dirty="0"/>
              <a:t>Bulk RNA-seq, technical vs biological variation</a:t>
            </a:r>
            <a:endParaRPr lang="en-CH" dirty="0"/>
          </a:p>
        </p:txBody>
      </p:sp>
      <p:sp>
        <p:nvSpPr>
          <p:cNvPr id="4" name="Date Placeholder 3">
            <a:extLst>
              <a:ext uri="{FF2B5EF4-FFF2-40B4-BE49-F238E27FC236}">
                <a16:creationId xmlns:a16="http://schemas.microsoft.com/office/drawing/2014/main" id="{DB26D2F6-EEE0-4937-B341-5B094D3C9B1B}"/>
              </a:ext>
            </a:extLst>
          </p:cNvPr>
          <p:cNvSpPr>
            <a:spLocks noGrp="1"/>
          </p:cNvSpPr>
          <p:nvPr>
            <p:ph type="dt" sz="half" idx="14"/>
          </p:nvPr>
        </p:nvSpPr>
        <p:spPr/>
        <p:txBody>
          <a:bodyPr/>
          <a:lstStyle/>
          <a:p>
            <a:r>
              <a:rPr lang="fr-CH"/>
              <a:t>BIOENG-420  SINGLE-CELL BIOLOGY</a:t>
            </a:r>
            <a:endParaRPr lang="fr-FR" dirty="0"/>
          </a:p>
        </p:txBody>
      </p:sp>
      <p:sp>
        <p:nvSpPr>
          <p:cNvPr id="5" name="Footer Placeholder 4">
            <a:extLst>
              <a:ext uri="{FF2B5EF4-FFF2-40B4-BE49-F238E27FC236}">
                <a16:creationId xmlns:a16="http://schemas.microsoft.com/office/drawing/2014/main" id="{3D96ED03-DD67-4855-B886-67107739B186}"/>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70989770-8476-4B31-8B26-49ED6B03CF0C}"/>
              </a:ext>
            </a:extLst>
          </p:cNvPr>
          <p:cNvSpPr>
            <a:spLocks noGrp="1"/>
          </p:cNvSpPr>
          <p:nvPr>
            <p:ph type="sldNum" sz="quarter" idx="16"/>
          </p:nvPr>
        </p:nvSpPr>
        <p:spPr/>
        <p:txBody>
          <a:bodyPr/>
          <a:lstStyle/>
          <a:p>
            <a:fld id="{E1E1CD7C-2161-7D43-862E-CE4C333CD873}" type="slidenum">
              <a:rPr lang="fr-FR" smtClean="0"/>
              <a:pPr/>
              <a:t>44</a:t>
            </a:fld>
            <a:endParaRPr lang="fr-FR" dirty="0"/>
          </a:p>
        </p:txBody>
      </p:sp>
      <p:pic>
        <p:nvPicPr>
          <p:cNvPr id="1026" name="Picture 2" descr="Comparison of technical and biological replicates. A: The technical replicate was generated from spinach medium by splitting the libraries before PCR of SOLiD sequencing. The mapped counts were normalized and are given in fragments/gene according to Haas et al. (51). The correlation coefficient R2 is virtually 1.0. B: Biological replicates for LB medium are shown. They were sequenced on two different platforms, the SOLiD 4.0 system and the Illumina MiSeq sequencer, to exclude technical artifacts of one platform. The correlation coefficient R2 is 0.72.">
            <a:extLst>
              <a:ext uri="{FF2B5EF4-FFF2-40B4-BE49-F238E27FC236}">
                <a16:creationId xmlns:a16="http://schemas.microsoft.com/office/drawing/2014/main" id="{5D6B77A9-3E94-486F-9A53-08CA6CEAA6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1675" y="2201883"/>
            <a:ext cx="5045075" cy="233854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A99303B5-354F-4988-ABC2-55E740B509BC}"/>
              </a:ext>
            </a:extLst>
          </p:cNvPr>
          <p:cNvSpPr txBox="1"/>
          <p:nvPr/>
        </p:nvSpPr>
        <p:spPr>
          <a:xfrm>
            <a:off x="2586038" y="1764504"/>
            <a:ext cx="4575174" cy="300082"/>
          </a:xfrm>
          <a:prstGeom prst="rect">
            <a:avLst/>
          </a:prstGeom>
          <a:noFill/>
        </p:spPr>
        <p:txBody>
          <a:bodyPr wrap="square">
            <a:spAutoFit/>
          </a:bodyPr>
          <a:lstStyle/>
          <a:p>
            <a:r>
              <a:rPr lang="en-US" dirty="0"/>
              <a:t>Technical replicates	           Biological replicates</a:t>
            </a:r>
            <a:endParaRPr lang="en-CH" dirty="0"/>
          </a:p>
        </p:txBody>
      </p:sp>
      <p:sp>
        <p:nvSpPr>
          <p:cNvPr id="11" name="T.S. Amdrews and M. Hemberg, Bioinformatics (2018)">
            <a:extLst>
              <a:ext uri="{FF2B5EF4-FFF2-40B4-BE49-F238E27FC236}">
                <a16:creationId xmlns:a16="http://schemas.microsoft.com/office/drawing/2014/main" id="{E4D846F6-5F38-47DC-8FB8-834F8C482F90}"/>
              </a:ext>
            </a:extLst>
          </p:cNvPr>
          <p:cNvSpPr txBox="1"/>
          <p:nvPr/>
        </p:nvSpPr>
        <p:spPr>
          <a:xfrm>
            <a:off x="7016750" y="4944427"/>
            <a:ext cx="2173672" cy="2410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sz="1500" i="1">
                <a:solidFill>
                  <a:srgbClr val="0076BA"/>
                </a:solidFill>
                <a:latin typeface="+mn-lt"/>
                <a:ea typeface="+mn-ea"/>
                <a:cs typeface="+mn-cs"/>
                <a:sym typeface="Helvetica"/>
              </a:defRPr>
            </a:lvl1pPr>
          </a:lstStyle>
          <a:p>
            <a:r>
              <a:rPr lang="en-US" sz="900" dirty="0" err="1"/>
              <a:t>Landstorfer</a:t>
            </a:r>
            <a:r>
              <a:rPr lang="en-US" sz="900" dirty="0"/>
              <a:t> et al,</a:t>
            </a:r>
            <a:r>
              <a:rPr sz="900" dirty="0"/>
              <a:t> </a:t>
            </a:r>
            <a:r>
              <a:rPr lang="en-US" sz="900" dirty="0"/>
              <a:t>BMC Genomics</a:t>
            </a:r>
            <a:r>
              <a:rPr sz="900" dirty="0"/>
              <a:t> (201</a:t>
            </a:r>
            <a:r>
              <a:rPr lang="en-US" sz="900" dirty="0"/>
              <a:t>4</a:t>
            </a:r>
            <a:r>
              <a:rPr sz="900" dirty="0"/>
              <a:t>)</a:t>
            </a:r>
          </a:p>
        </p:txBody>
      </p:sp>
      <p:sp>
        <p:nvSpPr>
          <p:cNvPr id="9" name="TextBox 8">
            <a:extLst>
              <a:ext uri="{FF2B5EF4-FFF2-40B4-BE49-F238E27FC236}">
                <a16:creationId xmlns:a16="http://schemas.microsoft.com/office/drawing/2014/main" id="{86895F0A-5BF9-4096-B846-479421D9BF19}"/>
              </a:ext>
            </a:extLst>
          </p:cNvPr>
          <p:cNvSpPr txBox="1"/>
          <p:nvPr/>
        </p:nvSpPr>
        <p:spPr>
          <a:xfrm>
            <a:off x="3105150" y="2201883"/>
            <a:ext cx="492443" cy="246221"/>
          </a:xfrm>
          <a:prstGeom prst="rect">
            <a:avLst/>
          </a:prstGeom>
          <a:noFill/>
        </p:spPr>
        <p:txBody>
          <a:bodyPr wrap="none" rtlCol="0">
            <a:spAutoFit/>
          </a:bodyPr>
          <a:lstStyle/>
          <a:p>
            <a:r>
              <a:rPr lang="en-US" sz="1000" b="1" dirty="0"/>
              <a:t>R</a:t>
            </a:r>
            <a:r>
              <a:rPr lang="en-US" sz="1000" b="1" baseline="30000" dirty="0"/>
              <a:t>2</a:t>
            </a:r>
            <a:r>
              <a:rPr lang="en-CH" sz="1000" b="1" i="0" dirty="0">
                <a:solidFill>
                  <a:srgbClr val="202124"/>
                </a:solidFill>
                <a:effectLst/>
                <a:latin typeface="Google Sans"/>
              </a:rPr>
              <a:t>≃</a:t>
            </a:r>
            <a:r>
              <a:rPr lang="en-US" sz="1000" b="1" dirty="0"/>
              <a:t>1</a:t>
            </a:r>
            <a:endParaRPr lang="en-CH" sz="1000" b="1" baseline="30000" dirty="0"/>
          </a:p>
        </p:txBody>
      </p:sp>
      <p:sp>
        <p:nvSpPr>
          <p:cNvPr id="13" name="TextBox 12">
            <a:extLst>
              <a:ext uri="{FF2B5EF4-FFF2-40B4-BE49-F238E27FC236}">
                <a16:creationId xmlns:a16="http://schemas.microsoft.com/office/drawing/2014/main" id="{064A46C8-B969-4A30-90F6-F276C7A04E7C}"/>
              </a:ext>
            </a:extLst>
          </p:cNvPr>
          <p:cNvSpPr txBox="1"/>
          <p:nvPr/>
        </p:nvSpPr>
        <p:spPr>
          <a:xfrm>
            <a:off x="5654359" y="2201883"/>
            <a:ext cx="596638" cy="246221"/>
          </a:xfrm>
          <a:prstGeom prst="rect">
            <a:avLst/>
          </a:prstGeom>
          <a:noFill/>
        </p:spPr>
        <p:txBody>
          <a:bodyPr wrap="none" rtlCol="0">
            <a:spAutoFit/>
          </a:bodyPr>
          <a:lstStyle/>
          <a:p>
            <a:r>
              <a:rPr lang="en-US" sz="1000" b="1" dirty="0"/>
              <a:t>R</a:t>
            </a:r>
            <a:r>
              <a:rPr lang="en-US" sz="1000" b="1" baseline="30000" dirty="0"/>
              <a:t>2</a:t>
            </a:r>
            <a:r>
              <a:rPr lang="en-CH" sz="1000" b="1" i="0" dirty="0">
                <a:solidFill>
                  <a:srgbClr val="202124"/>
                </a:solidFill>
                <a:effectLst/>
                <a:latin typeface="Google Sans"/>
              </a:rPr>
              <a:t>≃</a:t>
            </a:r>
            <a:r>
              <a:rPr lang="en-US" sz="1000" b="1" dirty="0"/>
              <a:t>0.8</a:t>
            </a:r>
            <a:endParaRPr lang="en-CH" sz="1000" b="1" baseline="30000" dirty="0"/>
          </a:p>
        </p:txBody>
      </p:sp>
    </p:spTree>
    <p:extLst>
      <p:ext uri="{BB962C8B-B14F-4D97-AF65-F5344CB8AC3E}">
        <p14:creationId xmlns:p14="http://schemas.microsoft.com/office/powerpoint/2010/main" val="34824090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AD1F39B-5C65-48DF-A534-3DE35B747AA1}"/>
              </a:ext>
            </a:extLst>
          </p:cNvPr>
          <p:cNvSpPr>
            <a:spLocks noGrp="1"/>
          </p:cNvSpPr>
          <p:nvPr>
            <p:ph type="title"/>
          </p:nvPr>
        </p:nvSpPr>
        <p:spPr/>
        <p:txBody>
          <a:bodyPr>
            <a:normAutofit fontScale="90000"/>
          </a:bodyPr>
          <a:lstStyle/>
          <a:p>
            <a:r>
              <a:rPr lang="fr-FR" dirty="0"/>
              <a:t>Single-</a:t>
            </a:r>
            <a:r>
              <a:rPr lang="fr-FR" dirty="0" err="1"/>
              <a:t>cell</a:t>
            </a:r>
            <a:r>
              <a:rPr lang="fr-FR" dirty="0"/>
              <a:t> RNA-</a:t>
            </a:r>
            <a:r>
              <a:rPr lang="fr-FR" dirty="0" err="1"/>
              <a:t>seq</a:t>
            </a:r>
            <a:r>
              <a:rPr lang="fr-FR" dirty="0"/>
              <a:t> – variation and </a:t>
            </a:r>
            <a:r>
              <a:rPr lang="fr-FR" dirty="0" err="1"/>
              <a:t>dropouts</a:t>
            </a:r>
            <a:endParaRPr lang="en-CH" dirty="0"/>
          </a:p>
        </p:txBody>
      </p:sp>
      <p:sp>
        <p:nvSpPr>
          <p:cNvPr id="4" name="Date Placeholder 3">
            <a:extLst>
              <a:ext uri="{FF2B5EF4-FFF2-40B4-BE49-F238E27FC236}">
                <a16:creationId xmlns:a16="http://schemas.microsoft.com/office/drawing/2014/main" id="{EE5BB4E4-A25B-4923-9D7B-73797CD2E8AB}"/>
              </a:ext>
            </a:extLst>
          </p:cNvPr>
          <p:cNvSpPr>
            <a:spLocks noGrp="1"/>
          </p:cNvSpPr>
          <p:nvPr>
            <p:ph type="dt" sz="half" idx="14"/>
          </p:nvPr>
        </p:nvSpPr>
        <p:spPr/>
        <p:txBody>
          <a:bodyPr/>
          <a:lstStyle/>
          <a:p>
            <a:r>
              <a:rPr lang="fr-CH"/>
              <a:t>BIOENG-420  SINGLE-CELL BIOLOGY</a:t>
            </a:r>
            <a:endParaRPr lang="fr-FR" dirty="0"/>
          </a:p>
        </p:txBody>
      </p:sp>
      <p:sp>
        <p:nvSpPr>
          <p:cNvPr id="5" name="Footer Placeholder 4">
            <a:extLst>
              <a:ext uri="{FF2B5EF4-FFF2-40B4-BE49-F238E27FC236}">
                <a16:creationId xmlns:a16="http://schemas.microsoft.com/office/drawing/2014/main" id="{85BEA8CE-7675-4BF7-9980-E6A4699BE42A}"/>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9314DE06-521C-4E2B-B4D1-DE1AC86E55B7}"/>
              </a:ext>
            </a:extLst>
          </p:cNvPr>
          <p:cNvSpPr>
            <a:spLocks noGrp="1"/>
          </p:cNvSpPr>
          <p:nvPr>
            <p:ph type="sldNum" sz="quarter" idx="16"/>
          </p:nvPr>
        </p:nvSpPr>
        <p:spPr/>
        <p:txBody>
          <a:bodyPr/>
          <a:lstStyle/>
          <a:p>
            <a:fld id="{E1E1CD7C-2161-7D43-862E-CE4C333CD873}" type="slidenum">
              <a:rPr lang="fr-FR" smtClean="0"/>
              <a:pPr/>
              <a:t>45</a:t>
            </a:fld>
            <a:endParaRPr lang="fr-FR" dirty="0"/>
          </a:p>
        </p:txBody>
      </p:sp>
      <p:grpSp>
        <p:nvGrpSpPr>
          <p:cNvPr id="15" name="Group">
            <a:extLst>
              <a:ext uri="{FF2B5EF4-FFF2-40B4-BE49-F238E27FC236}">
                <a16:creationId xmlns:a16="http://schemas.microsoft.com/office/drawing/2014/main" id="{5E790FC1-8AC5-4996-88C5-7AEE1B657C6E}"/>
              </a:ext>
            </a:extLst>
          </p:cNvPr>
          <p:cNvGrpSpPr/>
          <p:nvPr/>
        </p:nvGrpSpPr>
        <p:grpSpPr>
          <a:xfrm>
            <a:off x="1027475" y="740486"/>
            <a:ext cx="3238177" cy="3341053"/>
            <a:chOff x="0" y="0"/>
            <a:chExt cx="5980384" cy="6729378"/>
          </a:xfrm>
        </p:grpSpPr>
        <p:pic>
          <p:nvPicPr>
            <p:cNvPr id="16" name="41592_2014_Article_BFnmeth2967_Fig1_HTML1.png" descr="41592_2014_Article_BFnmeth2967_Fig1_HTML1.png">
              <a:extLst>
                <a:ext uri="{FF2B5EF4-FFF2-40B4-BE49-F238E27FC236}">
                  <a16:creationId xmlns:a16="http://schemas.microsoft.com/office/drawing/2014/main" id="{8DA202C6-EB5A-45C7-8B7C-7374C118DAA6}"/>
                </a:ext>
              </a:extLst>
            </p:cNvPr>
            <p:cNvPicPr>
              <a:picLocks noChangeAspect="1"/>
            </p:cNvPicPr>
            <p:nvPr/>
          </p:nvPicPr>
          <p:blipFill>
            <a:blip r:embed="rId3"/>
            <a:stretch>
              <a:fillRect/>
            </a:stretch>
          </p:blipFill>
          <p:spPr>
            <a:xfrm>
              <a:off x="49481" y="99974"/>
              <a:ext cx="5930904" cy="6629404"/>
            </a:xfrm>
            <a:prstGeom prst="rect">
              <a:avLst/>
            </a:prstGeom>
            <a:ln w="12700" cap="flat">
              <a:noFill/>
              <a:miter lim="400000"/>
            </a:ln>
            <a:effectLst/>
          </p:spPr>
        </p:pic>
        <p:sp>
          <p:nvSpPr>
            <p:cNvPr id="17" name="Rectangle">
              <a:extLst>
                <a:ext uri="{FF2B5EF4-FFF2-40B4-BE49-F238E27FC236}">
                  <a16:creationId xmlns:a16="http://schemas.microsoft.com/office/drawing/2014/main" id="{974385D5-5C4E-4506-9CB5-24D4705F48CC}"/>
                </a:ext>
              </a:extLst>
            </p:cNvPr>
            <p:cNvSpPr/>
            <p:nvPr/>
          </p:nvSpPr>
          <p:spPr>
            <a:xfrm>
              <a:off x="-1" y="-1"/>
              <a:ext cx="907155" cy="980364"/>
            </a:xfrm>
            <a:prstGeom prst="rect">
              <a:avLst/>
            </a:prstGeom>
            <a:solidFill>
              <a:srgbClr val="FFFFFF"/>
            </a:solidFill>
            <a:ln w="12700" cap="flat">
              <a:noFill/>
              <a:miter lim="400000"/>
            </a:ln>
            <a:effectLst/>
          </p:spPr>
          <p:txBody>
            <a:bodyPr wrap="square" lIns="0" tIns="0" rIns="0" bIns="0" numCol="1" anchor="ctr">
              <a:noAutofit/>
            </a:bodyPr>
            <a:lstStyle/>
            <a:p>
              <a:pPr>
                <a:defRPr sz="3200">
                  <a:solidFill>
                    <a:srgbClr val="FFFFFF"/>
                  </a:solidFill>
                </a:defRPr>
              </a:pPr>
              <a:endParaRPr/>
            </a:p>
          </p:txBody>
        </p:sp>
      </p:grpSp>
      <p:sp>
        <p:nvSpPr>
          <p:cNvPr id="23" name="Content Placeholder 1">
            <a:extLst>
              <a:ext uri="{FF2B5EF4-FFF2-40B4-BE49-F238E27FC236}">
                <a16:creationId xmlns:a16="http://schemas.microsoft.com/office/drawing/2014/main" id="{B7B0FA90-B4CE-48C6-A469-D89C7A717B42}"/>
              </a:ext>
            </a:extLst>
          </p:cNvPr>
          <p:cNvSpPr>
            <a:spLocks noGrp="1"/>
          </p:cNvSpPr>
          <p:nvPr>
            <p:ph idx="1"/>
          </p:nvPr>
        </p:nvSpPr>
        <p:spPr>
          <a:xfrm>
            <a:off x="1197574" y="4205789"/>
            <a:ext cx="3238177" cy="918662"/>
          </a:xfrm>
        </p:spPr>
        <p:txBody>
          <a:bodyPr>
            <a:noAutofit/>
          </a:bodyPr>
          <a:lstStyle/>
          <a:p>
            <a:r>
              <a:rPr lang="en-US" sz="1400" dirty="0"/>
              <a:t>2 cells of the same cell-type:</a:t>
            </a:r>
          </a:p>
          <a:p>
            <a:pPr marL="0" indent="0">
              <a:buNone/>
            </a:pPr>
            <a:r>
              <a:rPr lang="en-US" sz="1400" dirty="0"/>
              <a:t>Mouse Embryonic Fibroblast (MEF)</a:t>
            </a:r>
            <a:endParaRPr lang="en-CH" sz="1400" dirty="0"/>
          </a:p>
        </p:txBody>
      </p:sp>
      <p:sp>
        <p:nvSpPr>
          <p:cNvPr id="14" name="Rectangle 2">
            <a:extLst>
              <a:ext uri="{FF2B5EF4-FFF2-40B4-BE49-F238E27FC236}">
                <a16:creationId xmlns:a16="http://schemas.microsoft.com/office/drawing/2014/main" id="{2F113497-25D6-4333-8CC6-4F86D6D98C9F}"/>
              </a:ext>
            </a:extLst>
          </p:cNvPr>
          <p:cNvSpPr txBox="1"/>
          <p:nvPr/>
        </p:nvSpPr>
        <p:spPr>
          <a:xfrm>
            <a:off x="7432638" y="4904740"/>
            <a:ext cx="1711362" cy="2462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l" defTabSz="914400">
              <a:defRPr sz="1600" i="1" u="sng">
                <a:solidFill>
                  <a:srgbClr val="0000FF"/>
                </a:solidFill>
                <a:uFill>
                  <a:solidFill>
                    <a:srgbClr val="0000FF"/>
                  </a:solidFill>
                </a:uFill>
                <a:latin typeface="+mj-lt"/>
                <a:ea typeface="+mj-ea"/>
                <a:cs typeface="+mj-cs"/>
                <a:sym typeface="Helvetica Neue"/>
                <a:hlinkClick r:id="" action="ppaction://noaction"/>
              </a:defRPr>
            </a:lvl1pPr>
          </a:lstStyle>
          <a:p>
            <a:pPr>
              <a:defRPr>
                <a:solidFill>
                  <a:srgbClr val="0563C1"/>
                </a:solidFill>
                <a:uFill>
                  <a:solidFill>
                    <a:srgbClr val="0563C1"/>
                  </a:solidFill>
                </a:uFill>
              </a:defRPr>
            </a:pPr>
            <a:r>
              <a:rPr sz="1000" dirty="0" err="1">
                <a:solidFill>
                  <a:srgbClr val="0000FF"/>
                </a:solidFill>
                <a:uFill>
                  <a:solidFill>
                    <a:srgbClr val="0000FF"/>
                  </a:solidFill>
                </a:uFill>
                <a:hlinkClick r:id="rId4"/>
              </a:rPr>
              <a:t>Kharchenko</a:t>
            </a:r>
            <a:r>
              <a:rPr sz="1000" dirty="0">
                <a:solidFill>
                  <a:srgbClr val="0000FF"/>
                </a:solidFill>
                <a:uFill>
                  <a:solidFill>
                    <a:srgbClr val="0000FF"/>
                  </a:solidFill>
                </a:uFill>
                <a:hlinkClick r:id="rId4"/>
              </a:rPr>
              <a:t> et al., Nature (2014)</a:t>
            </a:r>
          </a:p>
        </p:txBody>
      </p:sp>
      <p:cxnSp>
        <p:nvCxnSpPr>
          <p:cNvPr id="9" name="Straight Arrow Connector 8">
            <a:extLst>
              <a:ext uri="{FF2B5EF4-FFF2-40B4-BE49-F238E27FC236}">
                <a16:creationId xmlns:a16="http://schemas.microsoft.com/office/drawing/2014/main" id="{4A213A7E-C9B9-4731-1979-3B3BE17551CE}"/>
              </a:ext>
            </a:extLst>
          </p:cNvPr>
          <p:cNvCxnSpPr/>
          <p:nvPr/>
        </p:nvCxnSpPr>
        <p:spPr>
          <a:xfrm flipH="1">
            <a:off x="3699394" y="3440190"/>
            <a:ext cx="73635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02D6DFFF-08A7-09CF-53B9-4BB32B472D9F}"/>
              </a:ext>
            </a:extLst>
          </p:cNvPr>
          <p:cNvSpPr txBox="1"/>
          <p:nvPr/>
        </p:nvSpPr>
        <p:spPr>
          <a:xfrm>
            <a:off x="4435751" y="3287179"/>
            <a:ext cx="1348446" cy="300082"/>
          </a:xfrm>
          <a:prstGeom prst="rect">
            <a:avLst/>
          </a:prstGeom>
          <a:noFill/>
        </p:spPr>
        <p:txBody>
          <a:bodyPr wrap="none" rtlCol="0">
            <a:spAutoFit/>
          </a:bodyPr>
          <a:lstStyle/>
          <a:p>
            <a:r>
              <a:rPr lang="fr-FR" dirty="0" err="1">
                <a:solidFill>
                  <a:schemeClr val="accent6"/>
                </a:solidFill>
              </a:rPr>
              <a:t>Cell</a:t>
            </a:r>
            <a:r>
              <a:rPr lang="fr-FR" dirty="0">
                <a:solidFill>
                  <a:schemeClr val="accent6"/>
                </a:solidFill>
              </a:rPr>
              <a:t> 1 </a:t>
            </a:r>
            <a:r>
              <a:rPr lang="fr-FR" dirty="0" err="1">
                <a:solidFill>
                  <a:schemeClr val="accent6"/>
                </a:solidFill>
              </a:rPr>
              <a:t>dropouts</a:t>
            </a:r>
            <a:endParaRPr lang="LID4096" dirty="0">
              <a:solidFill>
                <a:schemeClr val="accent6"/>
              </a:solidFill>
            </a:endParaRPr>
          </a:p>
        </p:txBody>
      </p:sp>
      <p:cxnSp>
        <p:nvCxnSpPr>
          <p:cNvPr id="11" name="Straight Arrow Connector 10">
            <a:extLst>
              <a:ext uri="{FF2B5EF4-FFF2-40B4-BE49-F238E27FC236}">
                <a16:creationId xmlns:a16="http://schemas.microsoft.com/office/drawing/2014/main" id="{4DD32B1B-7B14-60ED-5511-9E1F0A291E95}"/>
              </a:ext>
            </a:extLst>
          </p:cNvPr>
          <p:cNvCxnSpPr>
            <a:cxnSpLocks/>
          </p:cNvCxnSpPr>
          <p:nvPr/>
        </p:nvCxnSpPr>
        <p:spPr>
          <a:xfrm flipH="1" flipV="1">
            <a:off x="1800029" y="3372125"/>
            <a:ext cx="3684" cy="4678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51C21E89-534C-0416-C8F0-6C046CDC5104}"/>
              </a:ext>
            </a:extLst>
          </p:cNvPr>
          <p:cNvSpPr txBox="1"/>
          <p:nvPr/>
        </p:nvSpPr>
        <p:spPr>
          <a:xfrm>
            <a:off x="703876" y="3809228"/>
            <a:ext cx="1348446" cy="300082"/>
          </a:xfrm>
          <a:prstGeom prst="rect">
            <a:avLst/>
          </a:prstGeom>
          <a:noFill/>
        </p:spPr>
        <p:txBody>
          <a:bodyPr wrap="none" rtlCol="0">
            <a:spAutoFit/>
          </a:bodyPr>
          <a:lstStyle/>
          <a:p>
            <a:r>
              <a:rPr lang="fr-FR" dirty="0" err="1">
                <a:solidFill>
                  <a:schemeClr val="accent6"/>
                </a:solidFill>
              </a:rPr>
              <a:t>Cell</a:t>
            </a:r>
            <a:r>
              <a:rPr lang="fr-FR" dirty="0">
                <a:solidFill>
                  <a:schemeClr val="accent6"/>
                </a:solidFill>
              </a:rPr>
              <a:t> 2 </a:t>
            </a:r>
            <a:r>
              <a:rPr lang="fr-FR" dirty="0" err="1">
                <a:solidFill>
                  <a:schemeClr val="accent6"/>
                </a:solidFill>
              </a:rPr>
              <a:t>dropouts</a:t>
            </a:r>
            <a:endParaRPr lang="LID4096" dirty="0">
              <a:solidFill>
                <a:schemeClr val="accent6"/>
              </a:solidFill>
            </a:endParaRPr>
          </a:p>
        </p:txBody>
      </p:sp>
      <p:pic>
        <p:nvPicPr>
          <p:cNvPr id="2" name="Picture 1">
            <a:extLst>
              <a:ext uri="{FF2B5EF4-FFF2-40B4-BE49-F238E27FC236}">
                <a16:creationId xmlns:a16="http://schemas.microsoft.com/office/drawing/2014/main" id="{C12AF456-75E8-3047-1832-BCE412D349F0}"/>
              </a:ext>
            </a:extLst>
          </p:cNvPr>
          <p:cNvPicPr>
            <a:picLocks noChangeAspect="1"/>
          </p:cNvPicPr>
          <p:nvPr/>
        </p:nvPicPr>
        <p:blipFill>
          <a:blip r:embed="rId5"/>
          <a:stretch>
            <a:fillRect/>
          </a:stretch>
        </p:blipFill>
        <p:spPr>
          <a:xfrm>
            <a:off x="5966406" y="1589341"/>
            <a:ext cx="2895020" cy="1964817"/>
          </a:xfrm>
          <a:prstGeom prst="rect">
            <a:avLst/>
          </a:prstGeom>
        </p:spPr>
      </p:pic>
    </p:spTree>
    <p:extLst>
      <p:ext uri="{BB962C8B-B14F-4D97-AF65-F5344CB8AC3E}">
        <p14:creationId xmlns:p14="http://schemas.microsoft.com/office/powerpoint/2010/main" val="46619791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6D0A8C2-7F1A-77EE-6A93-5A901D865B9C}"/>
              </a:ext>
            </a:extLst>
          </p:cNvPr>
          <p:cNvSpPr>
            <a:spLocks noGrp="1"/>
          </p:cNvSpPr>
          <p:nvPr>
            <p:ph idx="1"/>
          </p:nvPr>
        </p:nvSpPr>
        <p:spPr/>
        <p:txBody>
          <a:bodyPr>
            <a:normAutofit fontScale="92500"/>
          </a:bodyPr>
          <a:lstStyle/>
          <a:p>
            <a:r>
              <a:rPr lang="fr-FR" dirty="0"/>
              <a:t>There </a:t>
            </a:r>
            <a:r>
              <a:rPr lang="fr-FR" dirty="0" err="1"/>
              <a:t>was</a:t>
            </a:r>
            <a:r>
              <a:rPr lang="fr-FR" dirty="0"/>
              <a:t> a long </a:t>
            </a:r>
            <a:r>
              <a:rPr lang="fr-FR" dirty="0" err="1"/>
              <a:t>debate</a:t>
            </a:r>
            <a:r>
              <a:rPr lang="fr-FR" dirty="0"/>
              <a:t> about </a:t>
            </a:r>
            <a:r>
              <a:rPr lang="fr-FR" dirty="0" err="1"/>
              <a:t>what</a:t>
            </a:r>
            <a:r>
              <a:rPr lang="fr-FR" dirty="0"/>
              <a:t> </a:t>
            </a:r>
            <a:r>
              <a:rPr lang="fr-FR" dirty="0" err="1"/>
              <a:t>is</a:t>
            </a:r>
            <a:r>
              <a:rPr lang="fr-FR" dirty="0"/>
              <a:t> the best solution for </a:t>
            </a:r>
            <a:r>
              <a:rPr lang="fr-FR" dirty="0" err="1"/>
              <a:t>dealing</a:t>
            </a:r>
            <a:r>
              <a:rPr lang="fr-FR" dirty="0"/>
              <a:t> </a:t>
            </a:r>
            <a:r>
              <a:rPr lang="fr-FR" dirty="0" err="1"/>
              <a:t>with</a:t>
            </a:r>
            <a:r>
              <a:rPr lang="fr-FR" dirty="0"/>
              <a:t> drop-outs</a:t>
            </a:r>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r>
              <a:rPr lang="fr-FR" dirty="0" err="1"/>
              <a:t>Nowadays</a:t>
            </a:r>
            <a:r>
              <a:rPr lang="fr-FR" dirty="0"/>
              <a:t>, </a:t>
            </a:r>
            <a:r>
              <a:rPr lang="fr-FR" dirty="0" err="1"/>
              <a:t>apart</a:t>
            </a:r>
            <a:r>
              <a:rPr lang="fr-FR" dirty="0"/>
              <a:t> </a:t>
            </a:r>
            <a:r>
              <a:rPr lang="fr-FR" dirty="0" err="1"/>
              <a:t>from</a:t>
            </a:r>
            <a:r>
              <a:rPr lang="fr-FR" dirty="0"/>
              <a:t> </a:t>
            </a:r>
            <a:r>
              <a:rPr lang="fr-FR" dirty="0" err="1"/>
              <a:t>very</a:t>
            </a:r>
            <a:r>
              <a:rPr lang="fr-FR" dirty="0"/>
              <a:t> </a:t>
            </a:r>
            <a:r>
              <a:rPr lang="fr-FR" dirty="0" err="1"/>
              <a:t>specific</a:t>
            </a:r>
            <a:r>
              <a:rPr lang="fr-FR" dirty="0"/>
              <a:t> analyses, </a:t>
            </a:r>
            <a:r>
              <a:rPr lang="fr-FR" dirty="0" err="1"/>
              <a:t>we</a:t>
            </a:r>
            <a:r>
              <a:rPr lang="fr-FR" dirty="0"/>
              <a:t> </a:t>
            </a:r>
            <a:r>
              <a:rPr lang="fr-FR" dirty="0" err="1"/>
              <a:t>don’t</a:t>
            </a:r>
            <a:r>
              <a:rPr lang="fr-FR" dirty="0"/>
              <a:t> do </a:t>
            </a:r>
            <a:r>
              <a:rPr lang="fr-FR" dirty="0" err="1"/>
              <a:t>anything</a:t>
            </a:r>
            <a:r>
              <a:rPr lang="fr-FR" dirty="0"/>
              <a:t> </a:t>
            </a:r>
            <a:r>
              <a:rPr lang="fr-FR" dirty="0" err="1"/>
              <a:t>special</a:t>
            </a:r>
            <a:r>
              <a:rPr lang="fr-FR" dirty="0"/>
              <a:t> about </a:t>
            </a:r>
            <a:r>
              <a:rPr lang="fr-FR" dirty="0" err="1"/>
              <a:t>dropouts</a:t>
            </a:r>
            <a:r>
              <a:rPr lang="fr-FR" dirty="0"/>
              <a:t>. </a:t>
            </a:r>
            <a:r>
              <a:rPr lang="fr-FR" dirty="0" err="1"/>
              <a:t>We</a:t>
            </a:r>
            <a:r>
              <a:rPr lang="fr-FR" dirty="0"/>
              <a:t> </a:t>
            </a:r>
            <a:r>
              <a:rPr lang="fr-FR" dirty="0" err="1"/>
              <a:t>just</a:t>
            </a:r>
            <a:r>
              <a:rPr lang="fr-FR" dirty="0"/>
              <a:t> </a:t>
            </a:r>
            <a:r>
              <a:rPr lang="fr-FR" dirty="0" err="1"/>
              <a:t>keep</a:t>
            </a:r>
            <a:r>
              <a:rPr lang="fr-FR" dirty="0"/>
              <a:t> in </a:t>
            </a:r>
            <a:r>
              <a:rPr lang="fr-FR" dirty="0" err="1"/>
              <a:t>mind</a:t>
            </a:r>
            <a:r>
              <a:rPr lang="fr-FR" dirty="0"/>
              <a:t> </a:t>
            </a:r>
            <a:r>
              <a:rPr lang="fr-FR" dirty="0" err="1"/>
              <a:t>that</a:t>
            </a:r>
            <a:r>
              <a:rPr lang="fr-FR" dirty="0"/>
              <a:t> </a:t>
            </a:r>
            <a:r>
              <a:rPr lang="fr-FR" dirty="0" err="1"/>
              <a:t>they</a:t>
            </a:r>
            <a:r>
              <a:rPr lang="fr-FR" dirty="0"/>
              <a:t> are </a:t>
            </a:r>
            <a:r>
              <a:rPr lang="fr-FR" dirty="0" err="1"/>
              <a:t>present</a:t>
            </a:r>
            <a:r>
              <a:rPr lang="fr-FR" dirty="0"/>
              <a:t> in the data</a:t>
            </a:r>
            <a:endParaRPr lang="LID4096" dirty="0"/>
          </a:p>
        </p:txBody>
      </p:sp>
      <p:sp>
        <p:nvSpPr>
          <p:cNvPr id="3" name="Title 2">
            <a:extLst>
              <a:ext uri="{FF2B5EF4-FFF2-40B4-BE49-F238E27FC236}">
                <a16:creationId xmlns:a16="http://schemas.microsoft.com/office/drawing/2014/main" id="{B83B3C7C-C2EF-3106-60AD-0606C4CEE21C}"/>
              </a:ext>
            </a:extLst>
          </p:cNvPr>
          <p:cNvSpPr>
            <a:spLocks noGrp="1"/>
          </p:cNvSpPr>
          <p:nvPr>
            <p:ph type="title"/>
          </p:nvPr>
        </p:nvSpPr>
        <p:spPr/>
        <p:txBody>
          <a:bodyPr>
            <a:normAutofit fontScale="90000"/>
          </a:bodyPr>
          <a:lstStyle/>
          <a:p>
            <a:r>
              <a:rPr lang="fr-FR" dirty="0" err="1"/>
              <a:t>Dropouts</a:t>
            </a:r>
            <a:r>
              <a:rPr lang="fr-FR" dirty="0"/>
              <a:t>, </a:t>
            </a:r>
            <a:r>
              <a:rPr lang="fr-FR" dirty="0" err="1"/>
              <a:t>what</a:t>
            </a:r>
            <a:r>
              <a:rPr lang="fr-FR" dirty="0"/>
              <a:t> to do?</a:t>
            </a:r>
            <a:endParaRPr lang="LID4096" dirty="0"/>
          </a:p>
        </p:txBody>
      </p:sp>
      <p:sp>
        <p:nvSpPr>
          <p:cNvPr id="4" name="Date Placeholder 3">
            <a:extLst>
              <a:ext uri="{FF2B5EF4-FFF2-40B4-BE49-F238E27FC236}">
                <a16:creationId xmlns:a16="http://schemas.microsoft.com/office/drawing/2014/main" id="{2D86B4FF-A213-BD87-86CB-BBC40DA2CCED}"/>
              </a:ext>
            </a:extLst>
          </p:cNvPr>
          <p:cNvSpPr>
            <a:spLocks noGrp="1"/>
          </p:cNvSpPr>
          <p:nvPr>
            <p:ph type="dt" sz="half" idx="14"/>
          </p:nvPr>
        </p:nvSpPr>
        <p:spPr/>
        <p:txBody>
          <a:bodyPr/>
          <a:lstStyle/>
          <a:p>
            <a:r>
              <a:rPr lang="fr-CH"/>
              <a:t>BIOENG-420  SINGLE-CELL BIOLOGY</a:t>
            </a:r>
            <a:endParaRPr lang="fr-FR" dirty="0"/>
          </a:p>
        </p:txBody>
      </p:sp>
      <p:sp>
        <p:nvSpPr>
          <p:cNvPr id="5" name="Footer Placeholder 4">
            <a:extLst>
              <a:ext uri="{FF2B5EF4-FFF2-40B4-BE49-F238E27FC236}">
                <a16:creationId xmlns:a16="http://schemas.microsoft.com/office/drawing/2014/main" id="{D71B9DCC-7735-DCD3-781A-7DDFE87AD77A}"/>
              </a:ext>
            </a:extLst>
          </p:cNvPr>
          <p:cNvSpPr>
            <a:spLocks noGrp="1"/>
          </p:cNvSpPr>
          <p:nvPr>
            <p:ph type="ftr" sz="quarter" idx="15"/>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Slide Number Placeholder 5">
            <a:extLst>
              <a:ext uri="{FF2B5EF4-FFF2-40B4-BE49-F238E27FC236}">
                <a16:creationId xmlns:a16="http://schemas.microsoft.com/office/drawing/2014/main" id="{18DF40F6-16C9-C49E-CC3F-BDAA2A81D651}"/>
              </a:ext>
            </a:extLst>
          </p:cNvPr>
          <p:cNvSpPr>
            <a:spLocks noGrp="1"/>
          </p:cNvSpPr>
          <p:nvPr>
            <p:ph type="sldNum" sz="quarter" idx="16"/>
          </p:nvPr>
        </p:nvSpPr>
        <p:spPr/>
        <p:txBody>
          <a:bodyPr/>
          <a:lstStyle/>
          <a:p>
            <a:fld id="{E1E1CD7C-2161-7D43-862E-CE4C333CD873}" type="slidenum">
              <a:rPr lang="fr-FR" smtClean="0"/>
              <a:pPr/>
              <a:t>46</a:t>
            </a:fld>
            <a:endParaRPr lang="fr-FR" dirty="0"/>
          </a:p>
        </p:txBody>
      </p:sp>
      <p:pic>
        <p:nvPicPr>
          <p:cNvPr id="8" name="Picture 7">
            <a:extLst>
              <a:ext uri="{FF2B5EF4-FFF2-40B4-BE49-F238E27FC236}">
                <a16:creationId xmlns:a16="http://schemas.microsoft.com/office/drawing/2014/main" id="{17728CC4-3D83-8679-7CA0-35329E4CE75D}"/>
              </a:ext>
            </a:extLst>
          </p:cNvPr>
          <p:cNvPicPr>
            <a:picLocks noChangeAspect="1"/>
          </p:cNvPicPr>
          <p:nvPr/>
        </p:nvPicPr>
        <p:blipFill>
          <a:blip r:embed="rId3"/>
          <a:stretch>
            <a:fillRect/>
          </a:stretch>
        </p:blipFill>
        <p:spPr>
          <a:xfrm>
            <a:off x="2326354" y="1386627"/>
            <a:ext cx="5786797" cy="2597087"/>
          </a:xfrm>
          <a:prstGeom prst="rect">
            <a:avLst/>
          </a:prstGeom>
        </p:spPr>
      </p:pic>
    </p:spTree>
    <p:extLst>
      <p:ext uri="{BB962C8B-B14F-4D97-AF65-F5344CB8AC3E}">
        <p14:creationId xmlns:p14="http://schemas.microsoft.com/office/powerpoint/2010/main" val="9538279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CEC0E-0742-8E89-38E9-58EB08C298BF}"/>
              </a:ext>
            </a:extLst>
          </p:cNvPr>
          <p:cNvSpPr>
            <a:spLocks noGrp="1"/>
          </p:cNvSpPr>
          <p:nvPr>
            <p:ph type="title"/>
          </p:nvPr>
        </p:nvSpPr>
        <p:spPr>
          <a:xfrm>
            <a:off x="904875" y="179552"/>
            <a:ext cx="7629525" cy="1072753"/>
          </a:xfrm>
        </p:spPr>
        <p:txBody>
          <a:bodyPr>
            <a:normAutofit/>
          </a:bodyPr>
          <a:lstStyle/>
          <a:p>
            <a:r>
              <a:rPr lang="fr-FR" sz="2400" dirty="0"/>
              <a:t>Bulk RNA-</a:t>
            </a:r>
            <a:r>
              <a:rPr lang="fr-FR" sz="2400" dirty="0" err="1"/>
              <a:t>seq</a:t>
            </a:r>
            <a:r>
              <a:rPr lang="fr-FR" sz="2400" dirty="0"/>
              <a:t>: </a:t>
            </a:r>
            <a:r>
              <a:rPr lang="fr-FR" sz="2400" dirty="0" err="1"/>
              <a:t>estimate</a:t>
            </a:r>
            <a:r>
              <a:rPr lang="fr-FR" sz="2400" dirty="0"/>
              <a:t> </a:t>
            </a:r>
            <a:r>
              <a:rPr lang="fr-FR" sz="2400" dirty="0" err="1"/>
              <a:t>gene</a:t>
            </a:r>
            <a:r>
              <a:rPr lang="fr-FR" sz="2400" dirty="0"/>
              <a:t> expression of </a:t>
            </a:r>
            <a:r>
              <a:rPr lang="fr-FR" sz="2400" dirty="0" err="1"/>
              <a:t>transcripts</a:t>
            </a:r>
            <a:r>
              <a:rPr lang="fr-FR" sz="2400" dirty="0"/>
              <a:t> in a </a:t>
            </a:r>
            <a:r>
              <a:rPr lang="fr-FR" sz="2400" dirty="0" err="1"/>
              <a:t>sample</a:t>
            </a:r>
            <a:endParaRPr lang="LID4096" sz="2400" dirty="0"/>
          </a:p>
        </p:txBody>
      </p:sp>
      <p:sp>
        <p:nvSpPr>
          <p:cNvPr id="4" name="Date Placeholder 3">
            <a:extLst>
              <a:ext uri="{FF2B5EF4-FFF2-40B4-BE49-F238E27FC236}">
                <a16:creationId xmlns:a16="http://schemas.microsoft.com/office/drawing/2014/main" id="{30A23956-D241-2794-9D76-067C8BE1EEF1}"/>
              </a:ext>
            </a:extLst>
          </p:cNvPr>
          <p:cNvSpPr>
            <a:spLocks noGrp="1"/>
          </p:cNvSpPr>
          <p:nvPr>
            <p:ph type="dt" sz="half" idx="10"/>
          </p:nvPr>
        </p:nvSpPr>
        <p:spPr/>
        <p:txBody>
          <a:bodyPr/>
          <a:lstStyle/>
          <a:p>
            <a:r>
              <a:rPr lang="en-US"/>
              <a:t>CAS Module 3 – Single-cell RNA-seq analysis</a:t>
            </a:r>
            <a:endParaRPr lang="en-US" dirty="0"/>
          </a:p>
        </p:txBody>
      </p:sp>
      <p:sp>
        <p:nvSpPr>
          <p:cNvPr id="5" name="Footer Placeholder 4">
            <a:extLst>
              <a:ext uri="{FF2B5EF4-FFF2-40B4-BE49-F238E27FC236}">
                <a16:creationId xmlns:a16="http://schemas.microsoft.com/office/drawing/2014/main" id="{2AFD6A69-E7AC-DB07-7077-D3F434E285D8}"/>
              </a:ext>
            </a:extLst>
          </p:cNvPr>
          <p:cNvSpPr>
            <a:spLocks noGrp="1"/>
          </p:cNvSpPr>
          <p:nvPr>
            <p:ph type="ftr" sz="quarter" idx="11"/>
          </p:nvPr>
        </p:nvSpPr>
        <p:spPr/>
        <p:txBody>
          <a:bodyPr/>
          <a:lstStyle/>
          <a:p>
            <a:r>
              <a:rPr lang="en-US" dirty="0"/>
              <a:t>Vincent Gardeux</a:t>
            </a:r>
          </a:p>
        </p:txBody>
      </p:sp>
      <p:sp>
        <p:nvSpPr>
          <p:cNvPr id="6" name="Slide Number Placeholder 5">
            <a:extLst>
              <a:ext uri="{FF2B5EF4-FFF2-40B4-BE49-F238E27FC236}">
                <a16:creationId xmlns:a16="http://schemas.microsoft.com/office/drawing/2014/main" id="{A2238C31-2071-FD71-BF84-77800960997E}"/>
              </a:ext>
            </a:extLst>
          </p:cNvPr>
          <p:cNvSpPr>
            <a:spLocks noGrp="1"/>
          </p:cNvSpPr>
          <p:nvPr>
            <p:ph type="sldNum" sz="quarter" idx="12"/>
          </p:nvPr>
        </p:nvSpPr>
        <p:spPr/>
        <p:txBody>
          <a:bodyPr/>
          <a:lstStyle/>
          <a:p>
            <a:fld id="{330EA680-D336-4FF7-8B7A-9848BB0A1C32}" type="slidenum">
              <a:rPr lang="en-US" smtClean="0"/>
              <a:t>5</a:t>
            </a:fld>
            <a:endParaRPr lang="en-US"/>
          </a:p>
        </p:txBody>
      </p:sp>
      <p:sp>
        <p:nvSpPr>
          <p:cNvPr id="15" name="Rectangle 14">
            <a:extLst>
              <a:ext uri="{FF2B5EF4-FFF2-40B4-BE49-F238E27FC236}">
                <a16:creationId xmlns:a16="http://schemas.microsoft.com/office/drawing/2014/main" id="{B6455BFE-CE6C-29A1-9571-3ED29F551248}"/>
              </a:ext>
            </a:extLst>
          </p:cNvPr>
          <p:cNvSpPr/>
          <p:nvPr/>
        </p:nvSpPr>
        <p:spPr>
          <a:xfrm>
            <a:off x="6720938" y="4825448"/>
            <a:ext cx="2502608" cy="276999"/>
          </a:xfrm>
          <a:prstGeom prst="rect">
            <a:avLst/>
          </a:prstGeom>
        </p:spPr>
        <p:txBody>
          <a:bodyPr wrap="none">
            <a:spAutoFit/>
          </a:bodyPr>
          <a:lstStyle/>
          <a:p>
            <a:r>
              <a:rPr lang="en-US" sz="1200" i="1" dirty="0" err="1">
                <a:solidFill>
                  <a:srgbClr val="000000"/>
                </a:solidFill>
                <a:latin typeface="Arial" charset="0"/>
                <a:cs typeface="Arial" charset="0"/>
                <a:sym typeface="Gill Sans"/>
                <a:hlinkClick r:id="rId2"/>
              </a:rPr>
              <a:t>Nagalakshmi</a:t>
            </a:r>
            <a:r>
              <a:rPr lang="en-US" sz="1200" i="1" dirty="0">
                <a:solidFill>
                  <a:srgbClr val="000000"/>
                </a:solidFill>
                <a:latin typeface="Arial" charset="0"/>
                <a:cs typeface="Arial" charset="0"/>
                <a:sym typeface="Gill Sans"/>
                <a:hlinkClick r:id="rId2"/>
              </a:rPr>
              <a:t> et al, Science 2008</a:t>
            </a:r>
            <a:endParaRPr lang="en-US" sz="1200" i="1" dirty="0">
              <a:solidFill>
                <a:srgbClr val="000000"/>
              </a:solidFill>
              <a:latin typeface="Arial" charset="0"/>
              <a:cs typeface="Arial" charset="0"/>
              <a:sym typeface="Gill Sans"/>
              <a:hlinkClick r:id="rId3"/>
            </a:endParaRPr>
          </a:p>
        </p:txBody>
      </p:sp>
      <p:sp>
        <p:nvSpPr>
          <p:cNvPr id="17" name="Content Placeholder 1">
            <a:extLst>
              <a:ext uri="{FF2B5EF4-FFF2-40B4-BE49-F238E27FC236}">
                <a16:creationId xmlns:a16="http://schemas.microsoft.com/office/drawing/2014/main" id="{08ED3118-7181-496D-5D79-95A647709DA6}"/>
              </a:ext>
            </a:extLst>
          </p:cNvPr>
          <p:cNvSpPr>
            <a:spLocks noGrp="1"/>
          </p:cNvSpPr>
          <p:nvPr>
            <p:ph idx="1"/>
          </p:nvPr>
        </p:nvSpPr>
        <p:spPr>
          <a:xfrm>
            <a:off x="659710" y="768557"/>
            <a:ext cx="7815055" cy="3386772"/>
          </a:xfrm>
        </p:spPr>
        <p:txBody>
          <a:bodyPr/>
          <a:lstStyle/>
          <a:p>
            <a:r>
              <a:rPr lang="en-US" dirty="0"/>
              <a:t>Bulk RNA-seq estimates expression of gene transcripts in a sample</a:t>
            </a:r>
          </a:p>
          <a:p>
            <a:pPr lvl="1"/>
            <a:r>
              <a:rPr lang="en-US" dirty="0"/>
              <a:t>A major breakthrough in the late 00’s (replaced microarrays)</a:t>
            </a:r>
          </a:p>
        </p:txBody>
      </p:sp>
      <p:pic>
        <p:nvPicPr>
          <p:cNvPr id="19" name="Image 2" descr="Image 2">
            <a:extLst>
              <a:ext uri="{FF2B5EF4-FFF2-40B4-BE49-F238E27FC236}">
                <a16:creationId xmlns:a16="http://schemas.microsoft.com/office/drawing/2014/main" id="{B6EDA4BB-B97B-195F-69B5-2FCD89046CDF}"/>
              </a:ext>
            </a:extLst>
          </p:cNvPr>
          <p:cNvPicPr>
            <a:picLocks noChangeAspect="1"/>
          </p:cNvPicPr>
          <p:nvPr/>
        </p:nvPicPr>
        <p:blipFill>
          <a:blip r:embed="rId4"/>
          <a:stretch>
            <a:fillRect/>
          </a:stretch>
        </p:blipFill>
        <p:spPr>
          <a:xfrm>
            <a:off x="2536518" y="1635886"/>
            <a:ext cx="4553731" cy="765388"/>
          </a:xfrm>
          <a:prstGeom prst="rect">
            <a:avLst/>
          </a:prstGeom>
          <a:ln w="12700" cap="flat">
            <a:noFill/>
            <a:miter lim="400000"/>
          </a:ln>
          <a:effectLst/>
        </p:spPr>
      </p:pic>
      <p:pic>
        <p:nvPicPr>
          <p:cNvPr id="20" name="Image 4" descr="Image 4">
            <a:extLst>
              <a:ext uri="{FF2B5EF4-FFF2-40B4-BE49-F238E27FC236}">
                <a16:creationId xmlns:a16="http://schemas.microsoft.com/office/drawing/2014/main" id="{772E046D-16DF-D043-614F-F41A12585ABE}"/>
              </a:ext>
            </a:extLst>
          </p:cNvPr>
          <p:cNvPicPr>
            <a:picLocks noChangeAspect="1"/>
          </p:cNvPicPr>
          <p:nvPr/>
        </p:nvPicPr>
        <p:blipFill>
          <a:blip r:embed="rId5"/>
          <a:stretch>
            <a:fillRect/>
          </a:stretch>
        </p:blipFill>
        <p:spPr>
          <a:xfrm>
            <a:off x="2526858" y="2527384"/>
            <a:ext cx="4573052" cy="1999473"/>
          </a:xfrm>
          <a:prstGeom prst="rect">
            <a:avLst/>
          </a:prstGeom>
          <a:ln w="12700" cap="flat">
            <a:noFill/>
            <a:miter lim="400000"/>
          </a:ln>
          <a:effectLst/>
        </p:spPr>
      </p:pic>
      <p:sp>
        <p:nvSpPr>
          <p:cNvPr id="21" name="Rectangle 12">
            <a:extLst>
              <a:ext uri="{FF2B5EF4-FFF2-40B4-BE49-F238E27FC236}">
                <a16:creationId xmlns:a16="http://schemas.microsoft.com/office/drawing/2014/main" id="{B8AB91C3-98D6-B9E1-CEE3-C1481F6722A8}"/>
              </a:ext>
            </a:extLst>
          </p:cNvPr>
          <p:cNvSpPr/>
          <p:nvPr/>
        </p:nvSpPr>
        <p:spPr>
          <a:xfrm>
            <a:off x="3578917" y="2986148"/>
            <a:ext cx="3511879" cy="195985"/>
          </a:xfrm>
          <a:prstGeom prst="rect">
            <a:avLst/>
          </a:prstGeom>
          <a:noFill/>
          <a:ln w="12700" cap="flat">
            <a:solidFill>
              <a:srgbClr val="FF0000"/>
            </a:solidFill>
            <a:prstDash val="solid"/>
            <a:miter lim="800000"/>
          </a:ln>
          <a:effectLst/>
        </p:spPr>
        <p:txBody>
          <a:bodyPr wrap="square" lIns="45719" tIns="45719" rIns="45719" bIns="45719" numCol="1" anchor="ctr">
            <a:noAutofit/>
          </a:bodyPr>
          <a:lstStyle/>
          <a:p>
            <a:pPr algn="ctr" defTabSz="914400">
              <a:defRPr sz="2400">
                <a:solidFill>
                  <a:srgbClr val="FFFFFF"/>
                </a:solidFill>
                <a:latin typeface="Calibri"/>
                <a:ea typeface="Calibri"/>
                <a:cs typeface="Calibri"/>
                <a:sym typeface="Calibri"/>
              </a:defRPr>
            </a:pPr>
            <a:endParaRPr/>
          </a:p>
        </p:txBody>
      </p:sp>
    </p:spTree>
    <p:extLst>
      <p:ext uri="{BB962C8B-B14F-4D97-AF65-F5344CB8AC3E}">
        <p14:creationId xmlns:p14="http://schemas.microsoft.com/office/powerpoint/2010/main" val="11511296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70C14-425B-21C4-1434-3706193F944A}"/>
              </a:ext>
            </a:extLst>
          </p:cNvPr>
          <p:cNvSpPr>
            <a:spLocks noGrp="1"/>
          </p:cNvSpPr>
          <p:nvPr>
            <p:ph type="title"/>
          </p:nvPr>
        </p:nvSpPr>
        <p:spPr>
          <a:xfrm>
            <a:off x="904875" y="179552"/>
            <a:ext cx="4727299" cy="1072753"/>
          </a:xfrm>
        </p:spPr>
        <p:txBody>
          <a:bodyPr/>
          <a:lstStyle/>
          <a:p>
            <a:r>
              <a:rPr lang="en-US" dirty="0"/>
              <a:t>Limitations of bulk RNA-seq</a:t>
            </a:r>
            <a:endParaRPr lang="LID4096" dirty="0"/>
          </a:p>
        </p:txBody>
      </p:sp>
      <p:sp>
        <p:nvSpPr>
          <p:cNvPr id="4" name="Date Placeholder 3">
            <a:extLst>
              <a:ext uri="{FF2B5EF4-FFF2-40B4-BE49-F238E27FC236}">
                <a16:creationId xmlns:a16="http://schemas.microsoft.com/office/drawing/2014/main" id="{044E99A7-4F75-E1AD-9DCC-D59D8BA1434F}"/>
              </a:ext>
            </a:extLst>
          </p:cNvPr>
          <p:cNvSpPr>
            <a:spLocks noGrp="1"/>
          </p:cNvSpPr>
          <p:nvPr>
            <p:ph type="dt" sz="half" idx="10"/>
          </p:nvPr>
        </p:nvSpPr>
        <p:spPr/>
        <p:txBody>
          <a:bodyPr/>
          <a:lstStyle/>
          <a:p>
            <a:r>
              <a:rPr lang="en-US"/>
              <a:t>CAS Module 3 – Single-cell RNA-seq analysis</a:t>
            </a:r>
            <a:endParaRPr lang="en-US" dirty="0"/>
          </a:p>
        </p:txBody>
      </p:sp>
      <p:sp>
        <p:nvSpPr>
          <p:cNvPr id="5" name="Footer Placeholder 4">
            <a:extLst>
              <a:ext uri="{FF2B5EF4-FFF2-40B4-BE49-F238E27FC236}">
                <a16:creationId xmlns:a16="http://schemas.microsoft.com/office/drawing/2014/main" id="{C4DF7C52-F299-D212-847D-1C294C4E767C}"/>
              </a:ext>
            </a:extLst>
          </p:cNvPr>
          <p:cNvSpPr>
            <a:spLocks noGrp="1"/>
          </p:cNvSpPr>
          <p:nvPr>
            <p:ph type="ftr" sz="quarter" idx="11"/>
          </p:nvPr>
        </p:nvSpPr>
        <p:spPr/>
        <p:txBody>
          <a:bodyPr/>
          <a:lstStyle/>
          <a:p>
            <a:r>
              <a:rPr lang="en-US"/>
              <a:t>Vincent Gardeux</a:t>
            </a:r>
            <a:endParaRPr lang="en-US" dirty="0"/>
          </a:p>
        </p:txBody>
      </p:sp>
      <p:sp>
        <p:nvSpPr>
          <p:cNvPr id="6" name="Slide Number Placeholder 5">
            <a:extLst>
              <a:ext uri="{FF2B5EF4-FFF2-40B4-BE49-F238E27FC236}">
                <a16:creationId xmlns:a16="http://schemas.microsoft.com/office/drawing/2014/main" id="{C2CEAA36-6091-5E4C-2B9E-38046D48E06D}"/>
              </a:ext>
            </a:extLst>
          </p:cNvPr>
          <p:cNvSpPr>
            <a:spLocks noGrp="1"/>
          </p:cNvSpPr>
          <p:nvPr>
            <p:ph type="sldNum" sz="quarter" idx="12"/>
          </p:nvPr>
        </p:nvSpPr>
        <p:spPr/>
        <p:txBody>
          <a:bodyPr/>
          <a:lstStyle/>
          <a:p>
            <a:fld id="{330EA680-D336-4FF7-8B7A-9848BB0A1C32}" type="slidenum">
              <a:rPr lang="en-US" smtClean="0"/>
              <a:t>6</a:t>
            </a:fld>
            <a:endParaRPr lang="en-US"/>
          </a:p>
        </p:txBody>
      </p:sp>
      <p:sp>
        <p:nvSpPr>
          <p:cNvPr id="7" name="Espace réservé du contenu 1">
            <a:extLst>
              <a:ext uri="{FF2B5EF4-FFF2-40B4-BE49-F238E27FC236}">
                <a16:creationId xmlns:a16="http://schemas.microsoft.com/office/drawing/2014/main" id="{DC70DB45-C6E7-94AC-8CE0-1A3CB259D6A6}"/>
              </a:ext>
            </a:extLst>
          </p:cNvPr>
          <p:cNvSpPr>
            <a:spLocks noGrp="1"/>
          </p:cNvSpPr>
          <p:nvPr>
            <p:ph idx="1"/>
          </p:nvPr>
        </p:nvSpPr>
        <p:spPr>
          <a:xfrm>
            <a:off x="904875" y="781970"/>
            <a:ext cx="7658954" cy="4168490"/>
          </a:xfrm>
        </p:spPr>
        <p:txBody>
          <a:bodyPr/>
          <a:lstStyle/>
          <a:p>
            <a:r>
              <a:rPr lang="en-US" dirty="0"/>
              <a:t>Tissues are generally </a:t>
            </a:r>
            <a:r>
              <a:rPr lang="en-US" b="1" dirty="0"/>
              <a:t>heterogeneous</a:t>
            </a:r>
          </a:p>
          <a:p>
            <a:pPr lvl="1"/>
            <a:r>
              <a:rPr lang="en-US" dirty="0"/>
              <a:t>Tissue ≠ cell-type</a:t>
            </a:r>
          </a:p>
          <a:p>
            <a:pPr lvl="1"/>
            <a:r>
              <a:rPr lang="en-US" dirty="0"/>
              <a:t>Usually multiple cell-types in a tissue</a:t>
            </a:r>
          </a:p>
        </p:txBody>
      </p:sp>
      <p:pic>
        <p:nvPicPr>
          <p:cNvPr id="9" name="Organizational-structure-of-adipose-tissue-MSCs-Mesenchymal-stem-cells.ppm.png" descr="Organizational-structure-of-adipose-tissue-MSCs-Mesenchymal-stem-cells.ppm.png">
            <a:extLst>
              <a:ext uri="{FF2B5EF4-FFF2-40B4-BE49-F238E27FC236}">
                <a16:creationId xmlns:a16="http://schemas.microsoft.com/office/drawing/2014/main" id="{59E5E229-1BFD-2931-B8B5-6A63BDD464B1}"/>
              </a:ext>
            </a:extLst>
          </p:cNvPr>
          <p:cNvPicPr>
            <a:picLocks noChangeAspect="1"/>
          </p:cNvPicPr>
          <p:nvPr/>
        </p:nvPicPr>
        <p:blipFill>
          <a:blip r:embed="rId2"/>
          <a:stretch>
            <a:fillRect/>
          </a:stretch>
        </p:blipFill>
        <p:spPr>
          <a:xfrm>
            <a:off x="5401340" y="605397"/>
            <a:ext cx="2355777" cy="1618557"/>
          </a:xfrm>
          <a:prstGeom prst="rect">
            <a:avLst/>
          </a:prstGeom>
          <a:ln w="12700">
            <a:miter lim="400000"/>
          </a:ln>
        </p:spPr>
      </p:pic>
      <p:pic>
        <p:nvPicPr>
          <p:cNvPr id="10" name="Image" descr="Image">
            <a:extLst>
              <a:ext uri="{FF2B5EF4-FFF2-40B4-BE49-F238E27FC236}">
                <a16:creationId xmlns:a16="http://schemas.microsoft.com/office/drawing/2014/main" id="{2677F7C9-FF19-E29E-AA1C-1D2AA919AC9A}"/>
              </a:ext>
            </a:extLst>
          </p:cNvPr>
          <p:cNvPicPr>
            <a:picLocks noChangeAspect="1"/>
          </p:cNvPicPr>
          <p:nvPr/>
        </p:nvPicPr>
        <p:blipFill>
          <a:blip r:embed="rId3"/>
          <a:stretch>
            <a:fillRect/>
          </a:stretch>
        </p:blipFill>
        <p:spPr>
          <a:xfrm>
            <a:off x="1579559" y="2396665"/>
            <a:ext cx="6160591" cy="1505410"/>
          </a:xfrm>
          <a:prstGeom prst="rect">
            <a:avLst/>
          </a:prstGeom>
          <a:ln w="12700">
            <a:miter lim="400000"/>
          </a:ln>
        </p:spPr>
      </p:pic>
      <p:sp>
        <p:nvSpPr>
          <p:cNvPr id="11" name="Rectangle 10">
            <a:extLst>
              <a:ext uri="{FF2B5EF4-FFF2-40B4-BE49-F238E27FC236}">
                <a16:creationId xmlns:a16="http://schemas.microsoft.com/office/drawing/2014/main" id="{0799A925-3734-540F-3BE7-1415129E4504}"/>
              </a:ext>
            </a:extLst>
          </p:cNvPr>
          <p:cNvSpPr/>
          <p:nvPr/>
        </p:nvSpPr>
        <p:spPr>
          <a:xfrm>
            <a:off x="1740055" y="3435182"/>
            <a:ext cx="704039" cy="276999"/>
          </a:xfrm>
          <a:prstGeom prst="rect">
            <a:avLst/>
          </a:prstGeom>
        </p:spPr>
        <p:txBody>
          <a:bodyPr wrap="none">
            <a:spAutoFit/>
          </a:bodyPr>
          <a:lstStyle/>
          <a:p>
            <a:r>
              <a:rPr lang="en-US" sz="1200" dirty="0"/>
              <a:t>Sample</a:t>
            </a:r>
            <a:endParaRPr lang="fr-FR" sz="1200" dirty="0"/>
          </a:p>
        </p:txBody>
      </p:sp>
      <p:sp>
        <p:nvSpPr>
          <p:cNvPr id="12" name="Rectangle 11">
            <a:extLst>
              <a:ext uri="{FF2B5EF4-FFF2-40B4-BE49-F238E27FC236}">
                <a16:creationId xmlns:a16="http://schemas.microsoft.com/office/drawing/2014/main" id="{1E33E4E2-468C-8B15-8C06-87D677368728}"/>
              </a:ext>
            </a:extLst>
          </p:cNvPr>
          <p:cNvSpPr/>
          <p:nvPr/>
        </p:nvSpPr>
        <p:spPr>
          <a:xfrm>
            <a:off x="1505062" y="2866876"/>
            <a:ext cx="336952" cy="200055"/>
          </a:xfrm>
          <a:prstGeom prst="rect">
            <a:avLst/>
          </a:prstGeom>
        </p:spPr>
        <p:txBody>
          <a:bodyPr wrap="none">
            <a:spAutoFit/>
          </a:bodyPr>
          <a:lstStyle/>
          <a:p>
            <a:r>
              <a:rPr lang="en-US" sz="700" dirty="0"/>
              <a:t>Cell</a:t>
            </a:r>
            <a:endParaRPr lang="fr-FR" sz="700" dirty="0"/>
          </a:p>
        </p:txBody>
      </p:sp>
      <p:sp>
        <p:nvSpPr>
          <p:cNvPr id="13" name="Rectangle 12">
            <a:extLst>
              <a:ext uri="{FF2B5EF4-FFF2-40B4-BE49-F238E27FC236}">
                <a16:creationId xmlns:a16="http://schemas.microsoft.com/office/drawing/2014/main" id="{9439B9A5-B529-5D28-62B6-BE26177D2201}"/>
              </a:ext>
            </a:extLst>
          </p:cNvPr>
          <p:cNvSpPr/>
          <p:nvPr/>
        </p:nvSpPr>
        <p:spPr>
          <a:xfrm>
            <a:off x="1699332" y="2740640"/>
            <a:ext cx="336952" cy="200055"/>
          </a:xfrm>
          <a:prstGeom prst="rect">
            <a:avLst/>
          </a:prstGeom>
        </p:spPr>
        <p:txBody>
          <a:bodyPr wrap="none">
            <a:spAutoFit/>
          </a:bodyPr>
          <a:lstStyle/>
          <a:p>
            <a:r>
              <a:rPr lang="en-US" sz="700" dirty="0"/>
              <a:t>Cell</a:t>
            </a:r>
            <a:endParaRPr lang="fr-FR" sz="700" dirty="0"/>
          </a:p>
        </p:txBody>
      </p:sp>
      <p:sp>
        <p:nvSpPr>
          <p:cNvPr id="14" name="Rectangle 13">
            <a:extLst>
              <a:ext uri="{FF2B5EF4-FFF2-40B4-BE49-F238E27FC236}">
                <a16:creationId xmlns:a16="http://schemas.microsoft.com/office/drawing/2014/main" id="{8FF525C3-F7B3-54B4-9161-E174DA1C0612}"/>
              </a:ext>
            </a:extLst>
          </p:cNvPr>
          <p:cNvSpPr/>
          <p:nvPr/>
        </p:nvSpPr>
        <p:spPr>
          <a:xfrm>
            <a:off x="1797586" y="2538831"/>
            <a:ext cx="336952" cy="200055"/>
          </a:xfrm>
          <a:prstGeom prst="rect">
            <a:avLst/>
          </a:prstGeom>
        </p:spPr>
        <p:txBody>
          <a:bodyPr wrap="none">
            <a:spAutoFit/>
          </a:bodyPr>
          <a:lstStyle/>
          <a:p>
            <a:r>
              <a:rPr lang="en-US" sz="700" dirty="0"/>
              <a:t>Cell</a:t>
            </a:r>
            <a:endParaRPr lang="fr-FR" sz="700" dirty="0"/>
          </a:p>
        </p:txBody>
      </p:sp>
      <p:sp>
        <p:nvSpPr>
          <p:cNvPr id="15" name="Rectangle 14">
            <a:extLst>
              <a:ext uri="{FF2B5EF4-FFF2-40B4-BE49-F238E27FC236}">
                <a16:creationId xmlns:a16="http://schemas.microsoft.com/office/drawing/2014/main" id="{8920346B-2189-3B67-502D-F19713C0CCFA}"/>
              </a:ext>
            </a:extLst>
          </p:cNvPr>
          <p:cNvSpPr/>
          <p:nvPr/>
        </p:nvSpPr>
        <p:spPr>
          <a:xfrm>
            <a:off x="1595109" y="3056430"/>
            <a:ext cx="336952" cy="200055"/>
          </a:xfrm>
          <a:prstGeom prst="rect">
            <a:avLst/>
          </a:prstGeom>
        </p:spPr>
        <p:txBody>
          <a:bodyPr wrap="none">
            <a:spAutoFit/>
          </a:bodyPr>
          <a:lstStyle/>
          <a:p>
            <a:r>
              <a:rPr lang="en-US" sz="700" dirty="0"/>
              <a:t>Cell</a:t>
            </a:r>
            <a:endParaRPr lang="fr-FR" sz="700" dirty="0"/>
          </a:p>
        </p:txBody>
      </p:sp>
      <p:sp>
        <p:nvSpPr>
          <p:cNvPr id="16" name="Rectangle 15">
            <a:extLst>
              <a:ext uri="{FF2B5EF4-FFF2-40B4-BE49-F238E27FC236}">
                <a16:creationId xmlns:a16="http://schemas.microsoft.com/office/drawing/2014/main" id="{D78065F2-D5D3-AE40-3EF3-3A11D9BE1BB5}"/>
              </a:ext>
            </a:extLst>
          </p:cNvPr>
          <p:cNvSpPr/>
          <p:nvPr/>
        </p:nvSpPr>
        <p:spPr>
          <a:xfrm>
            <a:off x="1798202" y="3175406"/>
            <a:ext cx="336952" cy="200055"/>
          </a:xfrm>
          <a:prstGeom prst="rect">
            <a:avLst/>
          </a:prstGeom>
        </p:spPr>
        <p:txBody>
          <a:bodyPr wrap="none">
            <a:spAutoFit/>
          </a:bodyPr>
          <a:lstStyle/>
          <a:p>
            <a:r>
              <a:rPr lang="en-US" sz="700" dirty="0"/>
              <a:t>Cell</a:t>
            </a:r>
            <a:endParaRPr lang="fr-FR" sz="700" dirty="0"/>
          </a:p>
        </p:txBody>
      </p:sp>
      <p:sp>
        <p:nvSpPr>
          <p:cNvPr id="17" name="Rectangle 16">
            <a:extLst>
              <a:ext uri="{FF2B5EF4-FFF2-40B4-BE49-F238E27FC236}">
                <a16:creationId xmlns:a16="http://schemas.microsoft.com/office/drawing/2014/main" id="{14622161-66AA-D9F9-5682-65F99DE49758}"/>
              </a:ext>
            </a:extLst>
          </p:cNvPr>
          <p:cNvSpPr/>
          <p:nvPr/>
        </p:nvSpPr>
        <p:spPr>
          <a:xfrm>
            <a:off x="1834926" y="2947783"/>
            <a:ext cx="336952" cy="200055"/>
          </a:xfrm>
          <a:prstGeom prst="rect">
            <a:avLst/>
          </a:prstGeom>
        </p:spPr>
        <p:txBody>
          <a:bodyPr wrap="none">
            <a:spAutoFit/>
          </a:bodyPr>
          <a:lstStyle/>
          <a:p>
            <a:r>
              <a:rPr lang="en-US" sz="700" dirty="0"/>
              <a:t>Cell</a:t>
            </a:r>
            <a:endParaRPr lang="fr-FR" sz="700" dirty="0"/>
          </a:p>
        </p:txBody>
      </p:sp>
      <p:sp>
        <p:nvSpPr>
          <p:cNvPr id="18" name="Rectangle 17">
            <a:extLst>
              <a:ext uri="{FF2B5EF4-FFF2-40B4-BE49-F238E27FC236}">
                <a16:creationId xmlns:a16="http://schemas.microsoft.com/office/drawing/2014/main" id="{885F5269-4CC9-8BD6-20FF-1897DCF62E1E}"/>
              </a:ext>
            </a:extLst>
          </p:cNvPr>
          <p:cNvSpPr/>
          <p:nvPr/>
        </p:nvSpPr>
        <p:spPr>
          <a:xfrm>
            <a:off x="1928129" y="2706959"/>
            <a:ext cx="336952" cy="200055"/>
          </a:xfrm>
          <a:prstGeom prst="rect">
            <a:avLst/>
          </a:prstGeom>
        </p:spPr>
        <p:txBody>
          <a:bodyPr wrap="none">
            <a:spAutoFit/>
          </a:bodyPr>
          <a:lstStyle/>
          <a:p>
            <a:r>
              <a:rPr lang="en-US" sz="700" dirty="0"/>
              <a:t>Cell</a:t>
            </a:r>
            <a:endParaRPr lang="fr-FR" sz="700" dirty="0"/>
          </a:p>
        </p:txBody>
      </p:sp>
      <p:sp>
        <p:nvSpPr>
          <p:cNvPr id="19" name="Rectangle 18">
            <a:extLst>
              <a:ext uri="{FF2B5EF4-FFF2-40B4-BE49-F238E27FC236}">
                <a16:creationId xmlns:a16="http://schemas.microsoft.com/office/drawing/2014/main" id="{59F2ED0A-C01C-CA7D-597A-75703C882EED}"/>
              </a:ext>
            </a:extLst>
          </p:cNvPr>
          <p:cNvSpPr/>
          <p:nvPr/>
        </p:nvSpPr>
        <p:spPr>
          <a:xfrm>
            <a:off x="2026383" y="2493041"/>
            <a:ext cx="336952" cy="200055"/>
          </a:xfrm>
          <a:prstGeom prst="rect">
            <a:avLst/>
          </a:prstGeom>
        </p:spPr>
        <p:txBody>
          <a:bodyPr wrap="none">
            <a:spAutoFit/>
          </a:bodyPr>
          <a:lstStyle/>
          <a:p>
            <a:r>
              <a:rPr lang="en-US" sz="700" dirty="0"/>
              <a:t>Cell</a:t>
            </a:r>
            <a:endParaRPr lang="fr-FR" sz="700" dirty="0"/>
          </a:p>
        </p:txBody>
      </p:sp>
      <p:sp>
        <p:nvSpPr>
          <p:cNvPr id="20" name="Rectangle 19">
            <a:extLst>
              <a:ext uri="{FF2B5EF4-FFF2-40B4-BE49-F238E27FC236}">
                <a16:creationId xmlns:a16="http://schemas.microsoft.com/office/drawing/2014/main" id="{43FE61A2-D9D5-9C40-B0B4-41C65A287216}"/>
              </a:ext>
            </a:extLst>
          </p:cNvPr>
          <p:cNvSpPr/>
          <p:nvPr/>
        </p:nvSpPr>
        <p:spPr>
          <a:xfrm>
            <a:off x="2190584" y="2660444"/>
            <a:ext cx="336952" cy="200055"/>
          </a:xfrm>
          <a:prstGeom prst="rect">
            <a:avLst/>
          </a:prstGeom>
        </p:spPr>
        <p:txBody>
          <a:bodyPr wrap="none">
            <a:spAutoFit/>
          </a:bodyPr>
          <a:lstStyle/>
          <a:p>
            <a:r>
              <a:rPr lang="en-US" sz="700" dirty="0"/>
              <a:t>Cell</a:t>
            </a:r>
            <a:endParaRPr lang="fr-FR" sz="700" dirty="0"/>
          </a:p>
        </p:txBody>
      </p:sp>
      <p:sp>
        <p:nvSpPr>
          <p:cNvPr id="21" name="Rectangle 20">
            <a:extLst>
              <a:ext uri="{FF2B5EF4-FFF2-40B4-BE49-F238E27FC236}">
                <a16:creationId xmlns:a16="http://schemas.microsoft.com/office/drawing/2014/main" id="{D0EC5D52-4BFE-9C7F-87B7-FEC6621D06BA}"/>
              </a:ext>
            </a:extLst>
          </p:cNvPr>
          <p:cNvSpPr/>
          <p:nvPr/>
        </p:nvSpPr>
        <p:spPr>
          <a:xfrm>
            <a:off x="2092075" y="2870551"/>
            <a:ext cx="336952" cy="200055"/>
          </a:xfrm>
          <a:prstGeom prst="rect">
            <a:avLst/>
          </a:prstGeom>
        </p:spPr>
        <p:txBody>
          <a:bodyPr wrap="none">
            <a:spAutoFit/>
          </a:bodyPr>
          <a:lstStyle/>
          <a:p>
            <a:r>
              <a:rPr lang="en-US" sz="700" dirty="0"/>
              <a:t>Cell</a:t>
            </a:r>
            <a:endParaRPr lang="fr-FR" sz="700" dirty="0"/>
          </a:p>
        </p:txBody>
      </p:sp>
      <p:sp>
        <p:nvSpPr>
          <p:cNvPr id="22" name="Rectangle 21">
            <a:extLst>
              <a:ext uri="{FF2B5EF4-FFF2-40B4-BE49-F238E27FC236}">
                <a16:creationId xmlns:a16="http://schemas.microsoft.com/office/drawing/2014/main" id="{23A80058-15FB-4371-2066-4A48867691AE}"/>
              </a:ext>
            </a:extLst>
          </p:cNvPr>
          <p:cNvSpPr/>
          <p:nvPr/>
        </p:nvSpPr>
        <p:spPr>
          <a:xfrm>
            <a:off x="2026999" y="3105262"/>
            <a:ext cx="336952" cy="200055"/>
          </a:xfrm>
          <a:prstGeom prst="rect">
            <a:avLst/>
          </a:prstGeom>
        </p:spPr>
        <p:txBody>
          <a:bodyPr wrap="none">
            <a:spAutoFit/>
          </a:bodyPr>
          <a:lstStyle/>
          <a:p>
            <a:r>
              <a:rPr lang="en-US" sz="700" dirty="0"/>
              <a:t>Cell</a:t>
            </a:r>
            <a:endParaRPr lang="fr-FR" sz="700" dirty="0"/>
          </a:p>
        </p:txBody>
      </p:sp>
      <p:sp>
        <p:nvSpPr>
          <p:cNvPr id="23" name="Rectangle 22">
            <a:extLst>
              <a:ext uri="{FF2B5EF4-FFF2-40B4-BE49-F238E27FC236}">
                <a16:creationId xmlns:a16="http://schemas.microsoft.com/office/drawing/2014/main" id="{3C929508-C3F3-EC98-BC94-3559798235D8}"/>
              </a:ext>
            </a:extLst>
          </p:cNvPr>
          <p:cNvSpPr/>
          <p:nvPr/>
        </p:nvSpPr>
        <p:spPr>
          <a:xfrm>
            <a:off x="2290411" y="3013828"/>
            <a:ext cx="336952" cy="200055"/>
          </a:xfrm>
          <a:prstGeom prst="rect">
            <a:avLst/>
          </a:prstGeom>
        </p:spPr>
        <p:txBody>
          <a:bodyPr wrap="none">
            <a:spAutoFit/>
          </a:bodyPr>
          <a:lstStyle/>
          <a:p>
            <a:r>
              <a:rPr lang="en-US" sz="700" dirty="0"/>
              <a:t>Cell</a:t>
            </a:r>
            <a:endParaRPr lang="fr-FR" sz="700" dirty="0"/>
          </a:p>
        </p:txBody>
      </p:sp>
      <p:sp>
        <p:nvSpPr>
          <p:cNvPr id="24" name="ZoneTexte 22">
            <a:extLst>
              <a:ext uri="{FF2B5EF4-FFF2-40B4-BE49-F238E27FC236}">
                <a16:creationId xmlns:a16="http://schemas.microsoft.com/office/drawing/2014/main" id="{6E678AA3-4B21-6E57-DD8E-30AA2A1476AC}"/>
              </a:ext>
            </a:extLst>
          </p:cNvPr>
          <p:cNvSpPr txBox="1"/>
          <p:nvPr/>
        </p:nvSpPr>
        <p:spPr>
          <a:xfrm>
            <a:off x="196004" y="1757269"/>
            <a:ext cx="5205336" cy="507831"/>
          </a:xfrm>
          <a:prstGeom prst="rect">
            <a:avLst/>
          </a:prstGeom>
          <a:noFill/>
        </p:spPr>
        <p:txBody>
          <a:bodyPr wrap="none" rtlCol="0">
            <a:spAutoFit/>
          </a:bodyPr>
          <a:lstStyle/>
          <a:p>
            <a:pPr marL="285750" indent="-285750">
              <a:buFont typeface="Symbol" panose="05050102010706020507" pitchFamily="18" charset="2"/>
              <a:buChar char="Þ"/>
            </a:pPr>
            <a:r>
              <a:rPr lang="en-US" dirty="0"/>
              <a:t>However, bulk RNA-seq works on large group of cells such as</a:t>
            </a:r>
          </a:p>
          <a:p>
            <a:r>
              <a:rPr lang="en-US" dirty="0"/>
              <a:t>      tissues or cell lines which comprises different cell-types</a:t>
            </a:r>
            <a:endParaRPr lang="fr-FR" dirty="0"/>
          </a:p>
        </p:txBody>
      </p:sp>
      <p:sp>
        <p:nvSpPr>
          <p:cNvPr id="25" name="Espace réservé du contenu 1">
            <a:extLst>
              <a:ext uri="{FF2B5EF4-FFF2-40B4-BE49-F238E27FC236}">
                <a16:creationId xmlns:a16="http://schemas.microsoft.com/office/drawing/2014/main" id="{C0C999A8-46FC-B871-4644-7C379B492E74}"/>
              </a:ext>
            </a:extLst>
          </p:cNvPr>
          <p:cNvSpPr txBox="1">
            <a:spLocks/>
          </p:cNvSpPr>
          <p:nvPr/>
        </p:nvSpPr>
        <p:spPr>
          <a:xfrm>
            <a:off x="904875" y="4116121"/>
            <a:ext cx="7658954" cy="901767"/>
          </a:xfrm>
          <a:prstGeom prst="rect">
            <a:avLst/>
          </a:prstGeom>
        </p:spPr>
        <p:txBody>
          <a:bodyPr vert="horz" lIns="180000" tIns="45720" rIns="91440" bIns="45720" rtlCol="0">
            <a:normAutofit fontScale="92500"/>
          </a:bodyPr>
          <a:lstStyle>
            <a:lvl1pPr marL="171450" indent="-171450" algn="l" defTabSz="685800" rtl="0" eaLnBrk="1" latinLnBrk="0" hangingPunct="1">
              <a:lnSpc>
                <a:spcPct val="90000"/>
              </a:lnSpc>
              <a:spcBef>
                <a:spcPts val="750"/>
              </a:spcBef>
              <a:buClr>
                <a:schemeClr val="accent1"/>
              </a:buClr>
              <a:buSzPct val="90000"/>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Clr>
                <a:schemeClr val="accent1"/>
              </a:buClr>
              <a:buSzPct val="100000"/>
              <a:buFont typeface="Arial" panose="020B0604020202020204" pitchFamily="34" charset="0"/>
              <a:buChar char="•"/>
              <a:defRPr sz="1600" b="0" i="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SzPct val="90000"/>
              <a:buFont typeface="Wingdings" pitchFamily="2" charset="2"/>
              <a:buChar char="§"/>
              <a:defRPr sz="1500" b="0" i="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a:t>Each bulk RNA-seq sample is an </a:t>
            </a:r>
            <a:r>
              <a:rPr lang="en-US" b="1" dirty="0"/>
              <a:t>AVERAGE</a:t>
            </a:r>
            <a:r>
              <a:rPr lang="en-US" dirty="0"/>
              <a:t> transcriptome of many cells</a:t>
            </a:r>
            <a:endParaRPr lang="en-US" b="1" dirty="0"/>
          </a:p>
          <a:p>
            <a:pPr lvl="1">
              <a:buFont typeface="Symbol" panose="05050102010706020507" pitchFamily="18" charset="2"/>
              <a:buChar char="Þ"/>
            </a:pPr>
            <a:r>
              <a:rPr lang="en-US" dirty="0"/>
              <a:t> No idea of the distribution of expression levels for each cell, or of the heterogeneity of the sample</a:t>
            </a:r>
          </a:p>
          <a:p>
            <a:pPr lvl="1">
              <a:buFont typeface="Symbol" panose="05050102010706020507" pitchFamily="18" charset="2"/>
              <a:buChar char="Þ"/>
            </a:pPr>
            <a:endParaRPr lang="en-US" dirty="0"/>
          </a:p>
          <a:p>
            <a:pPr lvl="1"/>
            <a:endParaRPr lang="en-US" dirty="0"/>
          </a:p>
        </p:txBody>
      </p:sp>
    </p:spTree>
    <p:extLst>
      <p:ext uri="{BB962C8B-B14F-4D97-AF65-F5344CB8AC3E}">
        <p14:creationId xmlns:p14="http://schemas.microsoft.com/office/powerpoint/2010/main" val="8927884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8BABF-5FA2-E11E-A4A3-03E497C37B95}"/>
              </a:ext>
            </a:extLst>
          </p:cNvPr>
          <p:cNvSpPr>
            <a:spLocks noGrp="1"/>
          </p:cNvSpPr>
          <p:nvPr>
            <p:ph type="title"/>
          </p:nvPr>
        </p:nvSpPr>
        <p:spPr>
          <a:xfrm>
            <a:off x="904875" y="179552"/>
            <a:ext cx="6516342" cy="1072753"/>
          </a:xfrm>
        </p:spPr>
        <p:txBody>
          <a:bodyPr/>
          <a:lstStyle/>
          <a:p>
            <a:r>
              <a:rPr lang="fr-FR" dirty="0"/>
              <a:t>Bulk RNA-</a:t>
            </a:r>
            <a:r>
              <a:rPr lang="fr-FR" dirty="0" err="1"/>
              <a:t>seq</a:t>
            </a:r>
            <a:r>
              <a:rPr lang="fr-FR" dirty="0"/>
              <a:t> vs single-</a:t>
            </a:r>
            <a:r>
              <a:rPr lang="fr-FR" dirty="0" err="1"/>
              <a:t>cell</a:t>
            </a:r>
            <a:r>
              <a:rPr lang="fr-FR" dirty="0"/>
              <a:t> RNA-</a:t>
            </a:r>
            <a:r>
              <a:rPr lang="fr-FR" dirty="0" err="1"/>
              <a:t>seq</a:t>
            </a:r>
            <a:endParaRPr lang="LID4096" dirty="0"/>
          </a:p>
        </p:txBody>
      </p:sp>
      <p:sp>
        <p:nvSpPr>
          <p:cNvPr id="4" name="Date Placeholder 3">
            <a:extLst>
              <a:ext uri="{FF2B5EF4-FFF2-40B4-BE49-F238E27FC236}">
                <a16:creationId xmlns:a16="http://schemas.microsoft.com/office/drawing/2014/main" id="{EC1DE279-337D-4064-A385-92DD95BF46BE}"/>
              </a:ext>
            </a:extLst>
          </p:cNvPr>
          <p:cNvSpPr>
            <a:spLocks noGrp="1"/>
          </p:cNvSpPr>
          <p:nvPr>
            <p:ph type="dt" sz="half" idx="10"/>
          </p:nvPr>
        </p:nvSpPr>
        <p:spPr/>
        <p:txBody>
          <a:bodyPr/>
          <a:lstStyle/>
          <a:p>
            <a:r>
              <a:rPr lang="en-US"/>
              <a:t>CAS Module 3 – Single-cell RNA-seq analysis</a:t>
            </a:r>
            <a:endParaRPr lang="en-US" dirty="0"/>
          </a:p>
        </p:txBody>
      </p:sp>
      <p:sp>
        <p:nvSpPr>
          <p:cNvPr id="5" name="Footer Placeholder 4">
            <a:extLst>
              <a:ext uri="{FF2B5EF4-FFF2-40B4-BE49-F238E27FC236}">
                <a16:creationId xmlns:a16="http://schemas.microsoft.com/office/drawing/2014/main" id="{5AD1E527-6892-8EEE-F5B9-A818AF5953FF}"/>
              </a:ext>
            </a:extLst>
          </p:cNvPr>
          <p:cNvSpPr>
            <a:spLocks noGrp="1"/>
          </p:cNvSpPr>
          <p:nvPr>
            <p:ph type="ftr" sz="quarter" idx="11"/>
          </p:nvPr>
        </p:nvSpPr>
        <p:spPr/>
        <p:txBody>
          <a:bodyPr/>
          <a:lstStyle/>
          <a:p>
            <a:r>
              <a:rPr lang="en-US"/>
              <a:t>Vincent Gardeux</a:t>
            </a:r>
            <a:endParaRPr lang="en-US" dirty="0"/>
          </a:p>
        </p:txBody>
      </p:sp>
      <p:sp>
        <p:nvSpPr>
          <p:cNvPr id="6" name="Slide Number Placeholder 5">
            <a:extLst>
              <a:ext uri="{FF2B5EF4-FFF2-40B4-BE49-F238E27FC236}">
                <a16:creationId xmlns:a16="http://schemas.microsoft.com/office/drawing/2014/main" id="{1F0D4950-B879-A154-7775-959530541794}"/>
              </a:ext>
            </a:extLst>
          </p:cNvPr>
          <p:cNvSpPr>
            <a:spLocks noGrp="1"/>
          </p:cNvSpPr>
          <p:nvPr>
            <p:ph type="sldNum" sz="quarter" idx="12"/>
          </p:nvPr>
        </p:nvSpPr>
        <p:spPr/>
        <p:txBody>
          <a:bodyPr/>
          <a:lstStyle/>
          <a:p>
            <a:fld id="{330EA680-D336-4FF7-8B7A-9848BB0A1C32}" type="slidenum">
              <a:rPr lang="en-US" smtClean="0"/>
              <a:t>7</a:t>
            </a:fld>
            <a:endParaRPr lang="en-US"/>
          </a:p>
        </p:txBody>
      </p:sp>
      <p:pic>
        <p:nvPicPr>
          <p:cNvPr id="7" name="sc-voet.tiff">
            <a:extLst>
              <a:ext uri="{FF2B5EF4-FFF2-40B4-BE49-F238E27FC236}">
                <a16:creationId xmlns:a16="http://schemas.microsoft.com/office/drawing/2014/main" id="{04A25778-7C6E-95D7-2412-5E10F79FB4B5}"/>
              </a:ext>
            </a:extLst>
          </p:cNvPr>
          <p:cNvPicPr>
            <a:picLocks noChangeAspect="1"/>
          </p:cNvPicPr>
          <p:nvPr/>
        </p:nvPicPr>
        <p:blipFill rotWithShape="1">
          <a:blip r:embed="rId2"/>
          <a:srcRect l="67798"/>
          <a:stretch/>
        </p:blipFill>
        <p:spPr>
          <a:xfrm>
            <a:off x="1131135" y="1367602"/>
            <a:ext cx="1361601" cy="1918260"/>
          </a:xfrm>
          <a:prstGeom prst="rect">
            <a:avLst/>
          </a:prstGeom>
          <a:ln w="12700" cap="flat">
            <a:noFill/>
            <a:miter lim="400000"/>
          </a:ln>
          <a:effectLst/>
        </p:spPr>
      </p:pic>
      <p:pic>
        <p:nvPicPr>
          <p:cNvPr id="8" name="Picture 6" descr="mage result for smoothie">
            <a:extLst>
              <a:ext uri="{FF2B5EF4-FFF2-40B4-BE49-F238E27FC236}">
                <a16:creationId xmlns:a16="http://schemas.microsoft.com/office/drawing/2014/main" id="{A43C76E5-92B4-C920-B87A-7D850997D6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14932" y="1531164"/>
            <a:ext cx="1557416" cy="1690786"/>
          </a:xfrm>
          <a:prstGeom prst="rect">
            <a:avLst/>
          </a:prstGeom>
          <a:noFill/>
          <a:extLst>
            <a:ext uri="{909E8E84-426E-40DD-AFC4-6F175D3DCCD1}">
              <a14:hiddenFill xmlns:a14="http://schemas.microsoft.com/office/drawing/2010/main">
                <a:solidFill>
                  <a:srgbClr val="FFFFFF"/>
                </a:solidFill>
              </a14:hiddenFill>
            </a:ext>
          </a:extLst>
        </p:spPr>
      </p:pic>
      <p:pic>
        <p:nvPicPr>
          <p:cNvPr id="9" name="sc-voet.tiff">
            <a:extLst>
              <a:ext uri="{FF2B5EF4-FFF2-40B4-BE49-F238E27FC236}">
                <a16:creationId xmlns:a16="http://schemas.microsoft.com/office/drawing/2014/main" id="{C626EFA2-E251-1986-9D28-A7FCDEB0093B}"/>
              </a:ext>
            </a:extLst>
          </p:cNvPr>
          <p:cNvPicPr>
            <a:picLocks noChangeAspect="1"/>
          </p:cNvPicPr>
          <p:nvPr/>
        </p:nvPicPr>
        <p:blipFill rotWithShape="1">
          <a:blip r:embed="rId2"/>
          <a:srcRect l="6907" r="46694"/>
          <a:stretch/>
        </p:blipFill>
        <p:spPr>
          <a:xfrm>
            <a:off x="4893928" y="1563687"/>
            <a:ext cx="1884288" cy="1842418"/>
          </a:xfrm>
          <a:prstGeom prst="rect">
            <a:avLst/>
          </a:prstGeom>
          <a:ln w="12700" cap="flat">
            <a:noFill/>
            <a:miter lim="400000"/>
          </a:ln>
          <a:effectLst/>
        </p:spPr>
      </p:pic>
      <p:sp>
        <p:nvSpPr>
          <p:cNvPr id="10" name="Rectangle 9">
            <a:extLst>
              <a:ext uri="{FF2B5EF4-FFF2-40B4-BE49-F238E27FC236}">
                <a16:creationId xmlns:a16="http://schemas.microsoft.com/office/drawing/2014/main" id="{BDF04D89-41FD-9CA1-F568-0E12E2B7057F}"/>
              </a:ext>
            </a:extLst>
          </p:cNvPr>
          <p:cNvSpPr/>
          <p:nvPr/>
        </p:nvSpPr>
        <p:spPr>
          <a:xfrm>
            <a:off x="4639159" y="3465463"/>
            <a:ext cx="9874464" cy="600164"/>
          </a:xfrm>
          <a:prstGeom prst="rect">
            <a:avLst/>
          </a:prstGeom>
        </p:spPr>
        <p:txBody>
          <a:bodyPr wrap="square">
            <a:spAutoFit/>
          </a:bodyPr>
          <a:lstStyle/>
          <a:p>
            <a:pPr marL="285750" indent="-285750">
              <a:buFont typeface="Arial" panose="020B0604020202020204" pitchFamily="34" charset="0"/>
              <a:buChar char="•"/>
            </a:pPr>
            <a:r>
              <a:rPr lang="en-US" sz="1100" b="1" dirty="0"/>
              <a:t>Each black circle is a cell</a:t>
            </a:r>
          </a:p>
          <a:p>
            <a:pPr marL="285750" indent="-285750">
              <a:buFont typeface="Arial" panose="020B0604020202020204" pitchFamily="34" charset="0"/>
              <a:buChar char="•"/>
            </a:pPr>
            <a:r>
              <a:rPr lang="en-US" sz="1100" b="1" dirty="0"/>
              <a:t>Each colored dot is a transcript</a:t>
            </a:r>
          </a:p>
          <a:p>
            <a:pPr marL="285750" indent="-285750">
              <a:buFont typeface="Arial" panose="020B0604020202020204" pitchFamily="34" charset="0"/>
              <a:buChar char="•"/>
            </a:pPr>
            <a:r>
              <a:rPr lang="en-US" sz="1100" b="1" dirty="0"/>
              <a:t>Colors encode transcript of the same gene</a:t>
            </a:r>
          </a:p>
        </p:txBody>
      </p:sp>
      <p:sp>
        <p:nvSpPr>
          <p:cNvPr id="11" name="Shape 585">
            <a:extLst>
              <a:ext uri="{FF2B5EF4-FFF2-40B4-BE49-F238E27FC236}">
                <a16:creationId xmlns:a16="http://schemas.microsoft.com/office/drawing/2014/main" id="{85AE44A2-29FC-0A79-CCDC-A83AD02F22A4}"/>
              </a:ext>
            </a:extLst>
          </p:cNvPr>
          <p:cNvSpPr/>
          <p:nvPr/>
        </p:nvSpPr>
        <p:spPr>
          <a:xfrm>
            <a:off x="9176105" y="6263572"/>
            <a:ext cx="3376212" cy="178784"/>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32146" tIns="32146" rIns="32146" bIns="32146" numCol="1" anchor="t">
            <a:noAutofit/>
          </a:bodyPr>
          <a:lstStyle>
            <a:lvl1pPr algn="l" defTabSz="914400">
              <a:defRPr sz="1800" i="1" u="sng">
                <a:solidFill>
                  <a:srgbClr val="009999"/>
                </a:solidFill>
                <a:uFill>
                  <a:solidFill>
                    <a:srgbClr val="009999"/>
                  </a:solidFill>
                </a:uFill>
                <a:latin typeface="Gill Sans"/>
                <a:ea typeface="Gill Sans"/>
                <a:cs typeface="Gill Sans"/>
                <a:sym typeface="Gill Sans"/>
                <a:hlinkClick r:id="" action="ppaction://noaction"/>
              </a:defRPr>
            </a:lvl1pPr>
          </a:lstStyle>
          <a:p>
            <a:pPr>
              <a:defRPr u="none">
                <a:solidFill>
                  <a:srgbClr val="000000"/>
                </a:solidFill>
                <a:uFillTx/>
              </a:defRPr>
            </a:pPr>
            <a:r>
              <a:rPr sz="1266" dirty="0">
                <a:latin typeface="Arial" charset="0"/>
                <a:ea typeface="Arial" charset="0"/>
                <a:cs typeface="Arial" charset="0"/>
              </a:rPr>
              <a:t>Macaulay IC, </a:t>
            </a:r>
            <a:r>
              <a:rPr sz="1266" dirty="0" err="1">
                <a:latin typeface="Arial" charset="0"/>
                <a:ea typeface="Arial" charset="0"/>
                <a:cs typeface="Arial" charset="0"/>
              </a:rPr>
              <a:t>Voet</a:t>
            </a:r>
            <a:r>
              <a:rPr sz="1266" dirty="0">
                <a:latin typeface="Arial" charset="0"/>
                <a:ea typeface="Arial" charset="0"/>
                <a:cs typeface="Arial" charset="0"/>
              </a:rPr>
              <a:t> T (2014) </a:t>
            </a:r>
            <a:r>
              <a:rPr sz="1266" dirty="0" err="1">
                <a:latin typeface="Arial" charset="0"/>
                <a:ea typeface="Arial" charset="0"/>
                <a:cs typeface="Arial" charset="0"/>
              </a:rPr>
              <a:t>PLoS</a:t>
            </a:r>
            <a:r>
              <a:rPr sz="1266" dirty="0">
                <a:latin typeface="Arial" charset="0"/>
                <a:ea typeface="Arial" charset="0"/>
                <a:cs typeface="Arial" charset="0"/>
              </a:rPr>
              <a:t> Genet</a:t>
            </a:r>
          </a:p>
        </p:txBody>
      </p:sp>
      <p:pic>
        <p:nvPicPr>
          <p:cNvPr id="12" name="Picture 2" descr="mage result for fruit salad">
            <a:extLst>
              <a:ext uri="{FF2B5EF4-FFF2-40B4-BE49-F238E27FC236}">
                <a16:creationId xmlns:a16="http://schemas.microsoft.com/office/drawing/2014/main" id="{FAC5357B-18FF-7CCC-8D01-BCFA1FAC70FF}"/>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0134" r="13710"/>
          <a:stretch/>
        </p:blipFill>
        <p:spPr bwMode="auto">
          <a:xfrm>
            <a:off x="7023248" y="1919331"/>
            <a:ext cx="1428046" cy="12487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99746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6131E-DFA6-D67F-64D7-1B5A2C059476}"/>
              </a:ext>
            </a:extLst>
          </p:cNvPr>
          <p:cNvSpPr>
            <a:spLocks noGrp="1"/>
          </p:cNvSpPr>
          <p:nvPr>
            <p:ph type="title"/>
          </p:nvPr>
        </p:nvSpPr>
        <p:spPr>
          <a:xfrm>
            <a:off x="904875" y="179552"/>
            <a:ext cx="6191664" cy="1072753"/>
          </a:xfrm>
        </p:spPr>
        <p:txBody>
          <a:bodyPr/>
          <a:lstStyle/>
          <a:p>
            <a:r>
              <a:rPr lang="en-US" dirty="0"/>
              <a:t>Single-cell RNA-seq (</a:t>
            </a:r>
            <a:r>
              <a:rPr lang="en-US" dirty="0" err="1"/>
              <a:t>scRNA</a:t>
            </a:r>
            <a:r>
              <a:rPr lang="en-US" dirty="0"/>
              <a:t>-seq)</a:t>
            </a:r>
            <a:endParaRPr lang="LID4096" dirty="0"/>
          </a:p>
        </p:txBody>
      </p:sp>
      <p:sp>
        <p:nvSpPr>
          <p:cNvPr id="4" name="Date Placeholder 3">
            <a:extLst>
              <a:ext uri="{FF2B5EF4-FFF2-40B4-BE49-F238E27FC236}">
                <a16:creationId xmlns:a16="http://schemas.microsoft.com/office/drawing/2014/main" id="{7CBBF466-685F-ABD6-7D90-CE2755EED38C}"/>
              </a:ext>
            </a:extLst>
          </p:cNvPr>
          <p:cNvSpPr>
            <a:spLocks noGrp="1"/>
          </p:cNvSpPr>
          <p:nvPr>
            <p:ph type="dt" sz="half" idx="10"/>
          </p:nvPr>
        </p:nvSpPr>
        <p:spPr/>
        <p:txBody>
          <a:bodyPr/>
          <a:lstStyle/>
          <a:p>
            <a:r>
              <a:rPr lang="en-US" dirty="0"/>
              <a:t>CAS Module 3 – Single-cell RNA-seq analysis</a:t>
            </a:r>
          </a:p>
        </p:txBody>
      </p:sp>
      <p:sp>
        <p:nvSpPr>
          <p:cNvPr id="5" name="Footer Placeholder 4">
            <a:extLst>
              <a:ext uri="{FF2B5EF4-FFF2-40B4-BE49-F238E27FC236}">
                <a16:creationId xmlns:a16="http://schemas.microsoft.com/office/drawing/2014/main" id="{446B7FCE-BA47-9D54-0CC1-E91EFA4A6A08}"/>
              </a:ext>
            </a:extLst>
          </p:cNvPr>
          <p:cNvSpPr>
            <a:spLocks noGrp="1"/>
          </p:cNvSpPr>
          <p:nvPr>
            <p:ph type="ftr" sz="quarter" idx="11"/>
          </p:nvPr>
        </p:nvSpPr>
        <p:spPr/>
        <p:txBody>
          <a:bodyPr/>
          <a:lstStyle/>
          <a:p>
            <a:r>
              <a:rPr lang="en-US"/>
              <a:t>Vincent Gardeux</a:t>
            </a:r>
            <a:endParaRPr lang="en-US" dirty="0"/>
          </a:p>
        </p:txBody>
      </p:sp>
      <p:sp>
        <p:nvSpPr>
          <p:cNvPr id="6" name="Slide Number Placeholder 5">
            <a:extLst>
              <a:ext uri="{FF2B5EF4-FFF2-40B4-BE49-F238E27FC236}">
                <a16:creationId xmlns:a16="http://schemas.microsoft.com/office/drawing/2014/main" id="{B82DE765-9C6B-7713-A089-86C7EE19BCF9}"/>
              </a:ext>
            </a:extLst>
          </p:cNvPr>
          <p:cNvSpPr>
            <a:spLocks noGrp="1"/>
          </p:cNvSpPr>
          <p:nvPr>
            <p:ph type="sldNum" sz="quarter" idx="12"/>
          </p:nvPr>
        </p:nvSpPr>
        <p:spPr/>
        <p:txBody>
          <a:bodyPr/>
          <a:lstStyle/>
          <a:p>
            <a:fld id="{330EA680-D336-4FF7-8B7A-9848BB0A1C32}" type="slidenum">
              <a:rPr lang="en-US" smtClean="0"/>
              <a:t>8</a:t>
            </a:fld>
            <a:endParaRPr lang="en-US"/>
          </a:p>
        </p:txBody>
      </p:sp>
      <p:sp>
        <p:nvSpPr>
          <p:cNvPr id="7" name="Espace réservé du contenu 1">
            <a:extLst>
              <a:ext uri="{FF2B5EF4-FFF2-40B4-BE49-F238E27FC236}">
                <a16:creationId xmlns:a16="http://schemas.microsoft.com/office/drawing/2014/main" id="{5E4E4D75-FB90-7507-98BF-BC6773540899}"/>
              </a:ext>
            </a:extLst>
          </p:cNvPr>
          <p:cNvSpPr>
            <a:spLocks noGrp="1"/>
          </p:cNvSpPr>
          <p:nvPr>
            <p:ph idx="1"/>
          </p:nvPr>
        </p:nvSpPr>
        <p:spPr>
          <a:xfrm>
            <a:off x="904875" y="781970"/>
            <a:ext cx="7658954" cy="4168490"/>
          </a:xfrm>
        </p:spPr>
        <p:txBody>
          <a:bodyPr/>
          <a:lstStyle/>
          <a:p>
            <a:pPr>
              <a:spcBef>
                <a:spcPts val="700"/>
              </a:spcBef>
              <a:defRPr sz="1500">
                <a:solidFill>
                  <a:srgbClr val="000000"/>
                </a:solidFill>
                <a:latin typeface="Helvetica Neue Medium"/>
                <a:ea typeface="Helvetica Neue Medium"/>
                <a:cs typeface="Helvetica Neue Medium"/>
                <a:sym typeface="Helvetica Neue Medium"/>
              </a:defRPr>
            </a:pPr>
            <a:r>
              <a:rPr lang="fr-FR" dirty="0" err="1"/>
              <a:t>scRNA-seq</a:t>
            </a:r>
            <a:r>
              <a:rPr lang="fr-FR" dirty="0"/>
              <a:t> </a:t>
            </a:r>
            <a:r>
              <a:rPr lang="fr-FR" dirty="0" err="1"/>
              <a:t>allows</a:t>
            </a:r>
            <a:r>
              <a:rPr lang="fr-FR" dirty="0"/>
              <a:t>:</a:t>
            </a:r>
          </a:p>
          <a:p>
            <a:pPr lvl="1">
              <a:spcBef>
                <a:spcPts val="700"/>
              </a:spcBef>
              <a:defRPr sz="1500">
                <a:solidFill>
                  <a:srgbClr val="000000"/>
                </a:solidFill>
                <a:latin typeface="Helvetica Neue Medium"/>
                <a:ea typeface="Helvetica Neue Medium"/>
                <a:cs typeface="Helvetica Neue Medium"/>
                <a:sym typeface="Helvetica Neue Medium"/>
              </a:defRPr>
            </a:pPr>
            <a:r>
              <a:rPr lang="fr-FR" dirty="0"/>
              <a:t>Identification of rare </a:t>
            </a:r>
            <a:r>
              <a:rPr lang="fr-FR" dirty="0" err="1"/>
              <a:t>cell</a:t>
            </a:r>
            <a:r>
              <a:rPr lang="fr-FR" dirty="0"/>
              <a:t> types (e.g. </a:t>
            </a:r>
            <a:r>
              <a:rPr lang="fr-FR" dirty="0" err="1"/>
              <a:t>early</a:t>
            </a:r>
            <a:r>
              <a:rPr lang="fr-FR" dirty="0"/>
              <a:t> </a:t>
            </a:r>
            <a:r>
              <a:rPr lang="fr-FR" dirty="0" err="1"/>
              <a:t>development</a:t>
            </a:r>
            <a:r>
              <a:rPr lang="fr-FR" dirty="0"/>
              <a:t>, stem </a:t>
            </a:r>
            <a:r>
              <a:rPr lang="fr-FR" dirty="0" err="1"/>
              <a:t>cells</a:t>
            </a:r>
            <a:r>
              <a:rPr lang="fr-FR" dirty="0"/>
              <a:t>, </a:t>
            </a:r>
            <a:r>
              <a:rPr lang="fr-FR" dirty="0" err="1"/>
              <a:t>circulating</a:t>
            </a:r>
            <a:r>
              <a:rPr lang="fr-FR" dirty="0"/>
              <a:t> </a:t>
            </a:r>
            <a:r>
              <a:rPr lang="fr-FR" dirty="0" err="1"/>
              <a:t>tumor</a:t>
            </a:r>
            <a:r>
              <a:rPr lang="fr-FR" dirty="0"/>
              <a:t> </a:t>
            </a:r>
            <a:r>
              <a:rPr lang="fr-FR" dirty="0" err="1"/>
              <a:t>cells</a:t>
            </a:r>
            <a:r>
              <a:rPr lang="fr-FR" dirty="0"/>
              <a:t>)</a:t>
            </a:r>
          </a:p>
          <a:p>
            <a:pPr lvl="1">
              <a:spcBef>
                <a:spcPts val="700"/>
              </a:spcBef>
              <a:defRPr sz="1500">
                <a:solidFill>
                  <a:srgbClr val="000000"/>
                </a:solidFill>
                <a:latin typeface="Helvetica Neue Medium"/>
                <a:ea typeface="Helvetica Neue Medium"/>
                <a:cs typeface="Helvetica Neue Medium"/>
                <a:sym typeface="Helvetica Neue Medium"/>
              </a:defRPr>
            </a:pPr>
            <a:r>
              <a:rPr lang="fr-FR" dirty="0" err="1"/>
              <a:t>Studying</a:t>
            </a:r>
            <a:r>
              <a:rPr lang="fr-FR" dirty="0"/>
              <a:t> </a:t>
            </a:r>
            <a:r>
              <a:rPr lang="fr-FR" dirty="0" err="1"/>
              <a:t>heterogeneity</a:t>
            </a:r>
            <a:r>
              <a:rPr lang="fr-FR" dirty="0"/>
              <a:t> (e.g. tissue composition, cancer, temporal </a:t>
            </a:r>
            <a:r>
              <a:rPr lang="fr-FR" dirty="0" err="1"/>
              <a:t>processes</a:t>
            </a:r>
            <a:r>
              <a:rPr lang="fr-FR" dirty="0"/>
              <a:t>)</a:t>
            </a:r>
          </a:p>
          <a:p>
            <a:pPr lvl="1">
              <a:spcBef>
                <a:spcPts val="700"/>
              </a:spcBef>
              <a:defRPr sz="1500">
                <a:solidFill>
                  <a:srgbClr val="000000"/>
                </a:solidFill>
                <a:latin typeface="Helvetica Neue Medium"/>
                <a:ea typeface="Helvetica Neue Medium"/>
                <a:cs typeface="Helvetica Neue Medium"/>
                <a:sym typeface="Helvetica Neue Medium"/>
              </a:defRPr>
            </a:pPr>
            <a:r>
              <a:rPr lang="fr-FR" dirty="0"/>
              <a:t>Building </a:t>
            </a:r>
            <a:r>
              <a:rPr lang="fr-FR" dirty="0" err="1"/>
              <a:t>gene</a:t>
            </a:r>
            <a:r>
              <a:rPr lang="fr-FR" dirty="0"/>
              <a:t> </a:t>
            </a:r>
            <a:r>
              <a:rPr lang="fr-FR" dirty="0" err="1"/>
              <a:t>regulatory</a:t>
            </a:r>
            <a:r>
              <a:rPr lang="fr-FR" dirty="0"/>
              <a:t> networks (non-</a:t>
            </a:r>
            <a:r>
              <a:rPr lang="fr-FR" dirty="0" err="1"/>
              <a:t>confounded</a:t>
            </a:r>
            <a:r>
              <a:rPr lang="fr-FR" dirty="0"/>
              <a:t> </a:t>
            </a:r>
            <a:r>
              <a:rPr lang="fr-FR" dirty="0" err="1"/>
              <a:t>correlations</a:t>
            </a:r>
            <a:r>
              <a:rPr lang="fr-FR" dirty="0"/>
              <a:t>)</a:t>
            </a:r>
          </a:p>
          <a:p>
            <a:pPr lvl="1">
              <a:spcBef>
                <a:spcPts val="700"/>
              </a:spcBef>
              <a:defRPr sz="1500">
                <a:solidFill>
                  <a:srgbClr val="000000"/>
                </a:solidFill>
                <a:latin typeface="Helvetica Neue Medium"/>
                <a:ea typeface="Helvetica Neue Medium"/>
                <a:cs typeface="Helvetica Neue Medium"/>
                <a:sym typeface="Helvetica Neue Medium"/>
              </a:defRPr>
            </a:pPr>
            <a:r>
              <a:rPr lang="fr-FR" dirty="0" err="1"/>
              <a:t>Exploring</a:t>
            </a:r>
            <a:r>
              <a:rPr lang="fr-FR" dirty="0"/>
              <a:t> changes in expression </a:t>
            </a:r>
            <a:r>
              <a:rPr lang="fr-FR" dirty="0" err="1"/>
              <a:t>while</a:t>
            </a:r>
            <a:r>
              <a:rPr lang="fr-FR" dirty="0"/>
              <a:t> </a:t>
            </a:r>
            <a:r>
              <a:rPr lang="fr-FR" dirty="0" err="1"/>
              <a:t>incorporating</a:t>
            </a:r>
            <a:r>
              <a:rPr lang="fr-FR" dirty="0"/>
              <a:t> spatial, </a:t>
            </a:r>
            <a:r>
              <a:rPr lang="fr-FR" dirty="0" err="1"/>
              <a:t>regulatory</a:t>
            </a:r>
            <a:r>
              <a:rPr lang="fr-FR" dirty="0"/>
              <a:t> and/or </a:t>
            </a:r>
            <a:r>
              <a:rPr lang="fr-FR" dirty="0" err="1"/>
              <a:t>protein</a:t>
            </a:r>
            <a:r>
              <a:rPr lang="fr-FR" dirty="0"/>
              <a:t> information</a:t>
            </a:r>
          </a:p>
          <a:p>
            <a:pPr lvl="1">
              <a:spcBef>
                <a:spcPts val="700"/>
              </a:spcBef>
              <a:defRPr sz="1500">
                <a:solidFill>
                  <a:srgbClr val="000000"/>
                </a:solidFill>
                <a:latin typeface="Helvetica Neue Medium"/>
                <a:ea typeface="Helvetica Neue Medium"/>
                <a:cs typeface="Helvetica Neue Medium"/>
                <a:sym typeface="Helvetica Neue Medium"/>
              </a:defRPr>
            </a:pPr>
            <a:r>
              <a:rPr lang="fr-FR" dirty="0"/>
              <a:t>Single </a:t>
            </a:r>
            <a:r>
              <a:rPr lang="fr-FR" dirty="0" err="1"/>
              <a:t>cell</a:t>
            </a:r>
            <a:r>
              <a:rPr lang="fr-FR" dirty="0"/>
              <a:t> </a:t>
            </a:r>
            <a:r>
              <a:rPr lang="fr-FR" dirty="0" err="1"/>
              <a:t>phenomena</a:t>
            </a:r>
            <a:r>
              <a:rPr lang="fr-FR" dirty="0"/>
              <a:t> (</a:t>
            </a:r>
            <a:r>
              <a:rPr lang="fr-FR" dirty="0" err="1"/>
              <a:t>gene</a:t>
            </a:r>
            <a:r>
              <a:rPr lang="fr-FR" dirty="0"/>
              <a:t> expression </a:t>
            </a:r>
            <a:r>
              <a:rPr lang="fr-FR" dirty="0" err="1"/>
              <a:t>stochasticity</a:t>
            </a:r>
            <a:r>
              <a:rPr lang="fr-FR" dirty="0"/>
              <a:t>, mono-</a:t>
            </a:r>
            <a:r>
              <a:rPr lang="fr-FR" dirty="0" err="1"/>
              <a:t>allelic</a:t>
            </a:r>
            <a:r>
              <a:rPr lang="fr-FR" dirty="0"/>
              <a:t> expression)</a:t>
            </a:r>
          </a:p>
          <a:p>
            <a:endParaRPr lang="fr-FR" dirty="0"/>
          </a:p>
        </p:txBody>
      </p:sp>
      <p:grpSp>
        <p:nvGrpSpPr>
          <p:cNvPr id="8" name="Group">
            <a:extLst>
              <a:ext uri="{FF2B5EF4-FFF2-40B4-BE49-F238E27FC236}">
                <a16:creationId xmlns:a16="http://schemas.microsoft.com/office/drawing/2014/main" id="{CF166F66-D536-0EFF-0A53-2EB4B854F2A5}"/>
              </a:ext>
            </a:extLst>
          </p:cNvPr>
          <p:cNvGrpSpPr/>
          <p:nvPr/>
        </p:nvGrpSpPr>
        <p:grpSpPr>
          <a:xfrm>
            <a:off x="2023915" y="3077292"/>
            <a:ext cx="5036018" cy="1827448"/>
            <a:chOff x="0" y="0"/>
            <a:chExt cx="5480679" cy="1967302"/>
          </a:xfrm>
        </p:grpSpPr>
        <p:pic>
          <p:nvPicPr>
            <p:cNvPr id="9" name="Image" descr="Image">
              <a:extLst>
                <a:ext uri="{FF2B5EF4-FFF2-40B4-BE49-F238E27FC236}">
                  <a16:creationId xmlns:a16="http://schemas.microsoft.com/office/drawing/2014/main" id="{6201A950-143D-B228-0ED7-DF0031BBF291}"/>
                </a:ext>
              </a:extLst>
            </p:cNvPr>
            <p:cNvPicPr>
              <a:picLocks noChangeAspect="1"/>
            </p:cNvPicPr>
            <p:nvPr/>
          </p:nvPicPr>
          <p:blipFill>
            <a:blip r:embed="rId2"/>
            <a:stretch>
              <a:fillRect/>
            </a:stretch>
          </p:blipFill>
          <p:spPr>
            <a:xfrm>
              <a:off x="100192" y="0"/>
              <a:ext cx="5380488" cy="1967303"/>
            </a:xfrm>
            <a:prstGeom prst="rect">
              <a:avLst/>
            </a:prstGeom>
            <a:ln w="12700" cap="flat">
              <a:noFill/>
              <a:miter lim="400000"/>
            </a:ln>
            <a:effectLst/>
          </p:spPr>
        </p:pic>
        <p:sp>
          <p:nvSpPr>
            <p:cNvPr id="10" name="ZoneTexte 1">
              <a:extLst>
                <a:ext uri="{FF2B5EF4-FFF2-40B4-BE49-F238E27FC236}">
                  <a16:creationId xmlns:a16="http://schemas.microsoft.com/office/drawing/2014/main" id="{284C754E-D514-1145-0975-BCDF8A0B9723}"/>
                </a:ext>
              </a:extLst>
            </p:cNvPr>
            <p:cNvSpPr txBox="1"/>
            <p:nvPr/>
          </p:nvSpPr>
          <p:spPr>
            <a:xfrm>
              <a:off x="177893" y="1351756"/>
              <a:ext cx="814729" cy="28398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lvl1pPr algn="ctr">
                <a:lnSpc>
                  <a:spcPct val="90000"/>
                </a:lnSpc>
                <a:spcBef>
                  <a:spcPts val="700"/>
                </a:spcBef>
                <a:defRPr sz="900">
                  <a:solidFill>
                    <a:srgbClr val="000000"/>
                  </a:solidFill>
                  <a:latin typeface="Helvetica Neue"/>
                  <a:ea typeface="Helvetica Neue"/>
                  <a:cs typeface="Helvetica Neue"/>
                  <a:sym typeface="Helvetica Neue"/>
                </a:defRPr>
              </a:lvl1pPr>
            </a:lstStyle>
            <a:p>
              <a:r>
                <a:t>Sample</a:t>
              </a:r>
            </a:p>
          </p:txBody>
        </p:sp>
        <p:sp>
          <p:nvSpPr>
            <p:cNvPr id="11" name="Circle">
              <a:extLst>
                <a:ext uri="{FF2B5EF4-FFF2-40B4-BE49-F238E27FC236}">
                  <a16:creationId xmlns:a16="http://schemas.microsoft.com/office/drawing/2014/main" id="{A0F2F196-2F35-8A82-C286-BC6D4E916C77}"/>
                </a:ext>
              </a:extLst>
            </p:cNvPr>
            <p:cNvSpPr/>
            <p:nvPr/>
          </p:nvSpPr>
          <p:spPr>
            <a:xfrm>
              <a:off x="0" y="112617"/>
              <a:ext cx="1170516" cy="1165789"/>
            </a:xfrm>
            <a:prstGeom prst="ellipse">
              <a:avLst/>
            </a:prstGeom>
            <a:noFill/>
            <a:ln w="12700" cap="flat">
              <a:solidFill>
                <a:schemeClr val="accent1"/>
              </a:solidFill>
              <a:prstDash val="solid"/>
              <a:miter lim="800000"/>
            </a:ln>
            <a:effectLst/>
          </p:spPr>
          <p:txBody>
            <a:bodyPr wrap="square" lIns="45719" tIns="45719" rIns="45719" bIns="45719" numCol="1" anchor="ctr">
              <a:noAutofit/>
            </a:bodyPr>
            <a:lstStyle/>
            <a:p>
              <a:endParaRPr/>
            </a:p>
          </p:txBody>
        </p:sp>
      </p:grpSp>
    </p:spTree>
    <p:extLst>
      <p:ext uri="{BB962C8B-B14F-4D97-AF65-F5344CB8AC3E}">
        <p14:creationId xmlns:p14="http://schemas.microsoft.com/office/powerpoint/2010/main" val="32873430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4666A07D-7138-46BE-861E-7F4803C06F31}"/>
              </a:ext>
            </a:extLst>
          </p:cNvPr>
          <p:cNvSpPr>
            <a:spLocks noGrp="1"/>
          </p:cNvSpPr>
          <p:nvPr>
            <p:ph idx="1"/>
          </p:nvPr>
        </p:nvSpPr>
        <p:spPr>
          <a:xfrm>
            <a:off x="904875" y="781970"/>
            <a:ext cx="7658954" cy="4361530"/>
          </a:xfrm>
        </p:spPr>
        <p:txBody>
          <a:bodyPr>
            <a:normAutofit fontScale="92500" lnSpcReduction="10000"/>
          </a:bodyPr>
          <a:lstStyle/>
          <a:p>
            <a:r>
              <a:rPr lang="en-US" dirty="0"/>
              <a:t>Similar than the bulk RNA-seq workflow, but including additional steps</a:t>
            </a:r>
          </a:p>
          <a:p>
            <a:pPr lvl="1"/>
            <a:r>
              <a:rPr lang="en-US" dirty="0"/>
              <a:t>Dissociation and isolation of cells (for e.g. cell encapsulation in droplets)</a:t>
            </a:r>
          </a:p>
          <a:p>
            <a:pPr lvl="1"/>
            <a:r>
              <a:rPr lang="en-US" dirty="0"/>
              <a:t>Library constructs include UMI and cell-specific barcodes for multiplexing</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r>
              <a:rPr lang="en-US" dirty="0"/>
              <a:t>The data analysis pipeline is also different, as the goal is not only to compare samples together (differential expression), but to explore the sample heterogeneity (cell-type identification, trajectory inference, …)</a:t>
            </a:r>
            <a:endParaRPr lang="fr-FR" dirty="0"/>
          </a:p>
        </p:txBody>
      </p:sp>
      <p:sp>
        <p:nvSpPr>
          <p:cNvPr id="3" name="Titre 2">
            <a:extLst>
              <a:ext uri="{FF2B5EF4-FFF2-40B4-BE49-F238E27FC236}">
                <a16:creationId xmlns:a16="http://schemas.microsoft.com/office/drawing/2014/main" id="{7691060B-F4E0-49D1-932D-A3F6F974DC82}"/>
              </a:ext>
            </a:extLst>
          </p:cNvPr>
          <p:cNvSpPr>
            <a:spLocks noGrp="1"/>
          </p:cNvSpPr>
          <p:nvPr>
            <p:ph type="title"/>
          </p:nvPr>
        </p:nvSpPr>
        <p:spPr/>
        <p:txBody>
          <a:bodyPr>
            <a:normAutofit fontScale="90000"/>
          </a:bodyPr>
          <a:lstStyle/>
          <a:p>
            <a:r>
              <a:rPr lang="en-US" dirty="0"/>
              <a:t>Single-cell RNA-seq experimental workflow</a:t>
            </a:r>
            <a:endParaRPr lang="fr-FR" dirty="0"/>
          </a:p>
        </p:txBody>
      </p:sp>
      <p:sp>
        <p:nvSpPr>
          <p:cNvPr id="4" name="Espace réservé de la date 3">
            <a:extLst>
              <a:ext uri="{FF2B5EF4-FFF2-40B4-BE49-F238E27FC236}">
                <a16:creationId xmlns:a16="http://schemas.microsoft.com/office/drawing/2014/main" id="{773D9AC1-7D13-440D-B1E8-B3DCC443BED9}"/>
              </a:ext>
            </a:extLst>
          </p:cNvPr>
          <p:cNvSpPr>
            <a:spLocks noGrp="1"/>
          </p:cNvSpPr>
          <p:nvPr>
            <p:ph type="dt" sz="half" idx="14"/>
          </p:nvPr>
        </p:nvSpPr>
        <p:spPr/>
        <p:txBody>
          <a:bodyPr/>
          <a:lstStyle/>
          <a:p>
            <a:r>
              <a:rPr lang="fr-CH"/>
              <a:t>BIOENG-420  SINGLE-CELL BIOLOGY</a:t>
            </a:r>
            <a:endParaRPr lang="fr-FR" dirty="0"/>
          </a:p>
        </p:txBody>
      </p:sp>
      <p:sp>
        <p:nvSpPr>
          <p:cNvPr id="5" name="Espace réservé du pied de page 4">
            <a:extLst>
              <a:ext uri="{FF2B5EF4-FFF2-40B4-BE49-F238E27FC236}">
                <a16:creationId xmlns:a16="http://schemas.microsoft.com/office/drawing/2014/main" id="{6519A466-F2C2-470C-AAA3-DD06107395BE}"/>
              </a:ext>
            </a:extLst>
          </p:cNvPr>
          <p:cNvSpPr>
            <a:spLocks noGrp="1"/>
          </p:cNvSpPr>
          <p:nvPr>
            <p:ph type="ftr" sz="quarter" idx="11"/>
          </p:nvPr>
        </p:nvSpPr>
        <p:spPr>
          <a:xfrm rot="16200000">
            <a:off x="7115989" y="1874064"/>
            <a:ext cx="3543260" cy="512762"/>
          </a:xfrm>
          <a:prstGeom prst="rect">
            <a:avLst/>
          </a:prstGeom>
        </p:spPr>
        <p:txBody>
          <a:bodyPr vert="horz" lIns="91440" tIns="45720" rIns="91440" bIns="45720" rtlCol="0" anchor="ctr"/>
          <a:lstStyle>
            <a:defPPr>
              <a:defRPr lang="fr-FR"/>
            </a:defPPr>
            <a:lvl1pPr marL="0" algn="r" defTabSz="685800" rtl="0" eaLnBrk="1" latinLnBrk="0" hangingPunct="1">
              <a:defRPr sz="700" kern="1200">
                <a:solidFill>
                  <a:schemeClr val="tx1"/>
                </a:solidFill>
                <a:latin typeface="Arial" panose="020B0604020202020204" pitchFamily="34"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fr-FR"/>
              <a:t>Vincent Gardeux</a:t>
            </a:r>
            <a:endParaRPr lang="fr-FR" dirty="0"/>
          </a:p>
        </p:txBody>
      </p:sp>
      <p:sp>
        <p:nvSpPr>
          <p:cNvPr id="6" name="Espace réservé du numéro de diapositive 5">
            <a:extLst>
              <a:ext uri="{FF2B5EF4-FFF2-40B4-BE49-F238E27FC236}">
                <a16:creationId xmlns:a16="http://schemas.microsoft.com/office/drawing/2014/main" id="{720CC34B-FE3D-4D11-AAAF-E9543EC3C727}"/>
              </a:ext>
            </a:extLst>
          </p:cNvPr>
          <p:cNvSpPr>
            <a:spLocks noGrp="1"/>
          </p:cNvSpPr>
          <p:nvPr>
            <p:ph type="sldNum" sz="quarter" idx="16"/>
          </p:nvPr>
        </p:nvSpPr>
        <p:spPr/>
        <p:txBody>
          <a:bodyPr/>
          <a:lstStyle/>
          <a:p>
            <a:fld id="{E1E1CD7C-2161-7D43-862E-CE4C333CD873}" type="slidenum">
              <a:rPr lang="fr-FR" smtClean="0"/>
              <a:pPr/>
              <a:t>9</a:t>
            </a:fld>
            <a:endParaRPr lang="fr-FR" dirty="0"/>
          </a:p>
        </p:txBody>
      </p:sp>
      <p:pic>
        <p:nvPicPr>
          <p:cNvPr id="1026" name="Picture 2" descr="https://www.mdpi.com/ijms/ijms-23-04497/article_deploy/html/images/ijms-23-04497-g001.png">
            <a:extLst>
              <a:ext uri="{FF2B5EF4-FFF2-40B4-BE49-F238E27FC236}">
                <a16:creationId xmlns:a16="http://schemas.microsoft.com/office/drawing/2014/main" id="{6D198C48-D0F1-4C0F-9FDA-7505AF2C87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8358" y="1656389"/>
            <a:ext cx="4535838" cy="2561192"/>
          </a:xfrm>
          <a:prstGeom prst="rect">
            <a:avLst/>
          </a:prstGeom>
          <a:noFill/>
          <a:extLst>
            <a:ext uri="{909E8E84-426E-40DD-AFC4-6F175D3DCCD1}">
              <a14:hiddenFill xmlns:a14="http://schemas.microsoft.com/office/drawing/2010/main">
                <a:solidFill>
                  <a:srgbClr val="FFFFFF"/>
                </a:solidFill>
              </a14:hiddenFill>
            </a:ext>
          </a:extLst>
        </p:spPr>
      </p:pic>
      <p:sp>
        <p:nvSpPr>
          <p:cNvPr id="8" name="Shape 600">
            <a:extLst>
              <a:ext uri="{FF2B5EF4-FFF2-40B4-BE49-F238E27FC236}">
                <a16:creationId xmlns:a16="http://schemas.microsoft.com/office/drawing/2014/main" id="{699F06CE-9204-4B10-9107-CF2AC2C3EB4F}"/>
              </a:ext>
            </a:extLst>
          </p:cNvPr>
          <p:cNvSpPr txBox="1"/>
          <p:nvPr/>
        </p:nvSpPr>
        <p:spPr>
          <a:xfrm>
            <a:off x="7180440" y="3963918"/>
            <a:ext cx="1566611" cy="2034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2145" tIns="32145" rIns="32145" bIns="32145">
            <a:spAutoFit/>
          </a:bodyPr>
          <a:lstStyle/>
          <a:p>
            <a:pPr marL="267881" defTabSz="321457">
              <a:buSzPct val="100000"/>
              <a:defRPr sz="900" i="1">
                <a:solidFill>
                  <a:srgbClr val="000000"/>
                </a:solidFill>
                <a:latin typeface="Helvetica Neue"/>
                <a:ea typeface="Helvetica Neue"/>
                <a:cs typeface="Helvetica Neue"/>
                <a:sym typeface="Helvetica Neue"/>
              </a:defRPr>
            </a:pPr>
            <a:r>
              <a:rPr lang="en-US" dirty="0" err="1"/>
              <a:t>Bawa</a:t>
            </a:r>
            <a:r>
              <a:rPr lang="en-US" dirty="0"/>
              <a:t> et al, IJMS, 2022</a:t>
            </a:r>
            <a:endParaRPr dirty="0"/>
          </a:p>
        </p:txBody>
      </p:sp>
    </p:spTree>
    <p:extLst>
      <p:ext uri="{BB962C8B-B14F-4D97-AF65-F5344CB8AC3E}">
        <p14:creationId xmlns:p14="http://schemas.microsoft.com/office/powerpoint/2010/main" val="3598010185"/>
      </p:ext>
    </p:extLst>
  </p:cSld>
  <p:clrMapOvr>
    <a:masterClrMapping/>
  </p:clrMapOvr>
</p:sld>
</file>

<file path=ppt/theme/theme1.xml><?xml version="1.0" encoding="utf-8"?>
<a:theme xmlns:a="http://schemas.openxmlformats.org/drawingml/2006/main" name="Thème Office">
  <a:themeElements>
    <a:clrScheme name="EPFL - New Colors 2019">
      <a:dk1>
        <a:srgbClr val="413C3A"/>
      </a:dk1>
      <a:lt1>
        <a:srgbClr val="FFFFFF"/>
      </a:lt1>
      <a:dk2>
        <a:srgbClr val="413C3A"/>
      </a:dk2>
      <a:lt2>
        <a:srgbClr val="CAC7C7"/>
      </a:lt2>
      <a:accent1>
        <a:srgbClr val="E30613"/>
      </a:accent1>
      <a:accent2>
        <a:srgbClr val="00A79F"/>
      </a:accent2>
      <a:accent3>
        <a:srgbClr val="413C3A"/>
      </a:accent3>
      <a:accent4>
        <a:srgbClr val="007480"/>
      </a:accent4>
      <a:accent5>
        <a:srgbClr val="F39869"/>
      </a:accent5>
      <a:accent6>
        <a:srgbClr val="B51F1F"/>
      </a:accent6>
      <a:hlink>
        <a:srgbClr val="ED6E9C"/>
      </a:hlink>
      <a:folHlink>
        <a:srgbClr val="4F8FCC"/>
      </a:folHlink>
    </a:clrScheme>
    <a:fontScheme name="EPFL_Beta2">
      <a:majorFont>
        <a:latin typeface="Franklin Gothic Demi Cond"/>
        <a:ea typeface=""/>
        <a:cs typeface=""/>
      </a:majorFont>
      <a:minorFont>
        <a:latin typeface="Arial"/>
        <a:ea typeface=""/>
        <a:cs typeface=""/>
      </a:minorFont>
    </a:fontScheme>
    <a:fmtScheme name="Thèm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mplate_EPFL_Beta2" id="{6A525B41-3E68-491F-A6C9-0B15EA1321FE}" vid="{993E2952-EB5D-4425-8012-1B04381EBC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Thème Office</Template>
  <TotalTime>15816</TotalTime>
  <Words>3516</Words>
  <Application>Microsoft Office PowerPoint</Application>
  <PresentationFormat>On-screen Show (16:9)</PresentationFormat>
  <Paragraphs>733</Paragraphs>
  <Slides>46</Slides>
  <Notes>13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46</vt:i4>
      </vt:variant>
    </vt:vector>
  </HeadingPairs>
  <TitlesOfParts>
    <vt:vector size="57" baseType="lpstr">
      <vt:lpstr>MS PGothic</vt:lpstr>
      <vt:lpstr>Arial</vt:lpstr>
      <vt:lpstr>Courier New</vt:lpstr>
      <vt:lpstr>Franklin Gothic Demi Cond</vt:lpstr>
      <vt:lpstr>Google Sans</vt:lpstr>
      <vt:lpstr>Harding</vt:lpstr>
      <vt:lpstr>Helvetica</vt:lpstr>
      <vt:lpstr>IBM Plex Sans</vt:lpstr>
      <vt:lpstr>Symbol</vt:lpstr>
      <vt:lpstr>Wingdings</vt:lpstr>
      <vt:lpstr>Thème Office</vt:lpstr>
      <vt:lpstr>PowerPoint Presentation</vt:lpstr>
      <vt:lpstr>Schedule</vt:lpstr>
      <vt:lpstr>One genome: diverse functional outputs</vt:lpstr>
      <vt:lpstr>There are multiple genomic layers that can be measured</vt:lpstr>
      <vt:lpstr>Bulk RNA-seq: estimate gene expression of transcripts in a sample</vt:lpstr>
      <vt:lpstr>Limitations of bulk RNA-seq</vt:lpstr>
      <vt:lpstr>Bulk RNA-seq vs single-cell RNA-seq</vt:lpstr>
      <vt:lpstr>Single-cell RNA-seq (scRNA-seq)</vt:lpstr>
      <vt:lpstr>Single-cell RNA-seq experimental workflow</vt:lpstr>
      <vt:lpstr>Which protocol to use?</vt:lpstr>
      <vt:lpstr>Single-cell multiomics</vt:lpstr>
      <vt:lpstr>Spatial transcriptomics</vt:lpstr>
      <vt:lpstr>PowerPoint Presentation</vt:lpstr>
      <vt:lpstr>But how do I analyze single-cell data?</vt:lpstr>
      <vt:lpstr>All-in-one analysis pipelines</vt:lpstr>
      <vt:lpstr>A scRNA-seq “blackbox” pipeline may not be applicable to all datasets</vt:lpstr>
      <vt:lpstr>scRNA-seq analysis pipeline</vt:lpstr>
      <vt:lpstr>Downstream analysis pipeline</vt:lpstr>
      <vt:lpstr>Quality control (post-alignment)</vt:lpstr>
      <vt:lpstr>Cell Filtering</vt:lpstr>
      <vt:lpstr>Normalization</vt:lpstr>
      <vt:lpstr>Highly Variable Genes</vt:lpstr>
      <vt:lpstr>Dimensionality reduction</vt:lpstr>
      <vt:lpstr>PCA with scRNA-seq, a preprocessing step</vt:lpstr>
      <vt:lpstr>Clustering</vt:lpstr>
      <vt:lpstr>Clustering</vt:lpstr>
      <vt:lpstr>What clustering method, and how to use them</vt:lpstr>
      <vt:lpstr>Finding marker genes of different clusters</vt:lpstr>
      <vt:lpstr>Differential Expression (DE) analysis</vt:lpstr>
      <vt:lpstr>Typical output of DE method</vt:lpstr>
      <vt:lpstr>Final analysis pipeline looks like this</vt:lpstr>
      <vt:lpstr>Cell type annotation</vt:lpstr>
      <vt:lpstr>What methods to use?</vt:lpstr>
      <vt:lpstr>Visualization</vt:lpstr>
      <vt:lpstr>Visualization</vt:lpstr>
      <vt:lpstr>Single-cell omics, future and applications</vt:lpstr>
      <vt:lpstr>Complementary reading</vt:lpstr>
      <vt:lpstr>Questions?</vt:lpstr>
      <vt:lpstr>Preprocessing: Mapping to genome/transcriptome</vt:lpstr>
      <vt:lpstr>Preprocessing: Gene expression estimate – count matrix</vt:lpstr>
      <vt:lpstr>Unique Molecular Identifier (UMI) – Principle</vt:lpstr>
      <vt:lpstr>Unique Molecular Identifier (UMI) – Example </vt:lpstr>
      <vt:lpstr>Unique Molecular Identifier (UMI) – Example </vt:lpstr>
      <vt:lpstr>Bulk RNA-seq, technical vs biological variation</vt:lpstr>
      <vt:lpstr>Single-cell RNA-seq – variation and dropouts</vt:lpstr>
      <vt:lpstr>Dropouts, what to do?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EPFL</dc:title>
  <dc:creator>Utilisateur Microsoft Office</dc:creator>
  <cp:lastModifiedBy>Vincent Gardeux</cp:lastModifiedBy>
  <cp:revision>328</cp:revision>
  <cp:lastPrinted>2019-06-19T13:21:30Z</cp:lastPrinted>
  <dcterms:created xsi:type="dcterms:W3CDTF">2019-04-02T06:24:35Z</dcterms:created>
  <dcterms:modified xsi:type="dcterms:W3CDTF">2025-04-09T15:24:33Z</dcterms:modified>
</cp:coreProperties>
</file>

<file path=docProps/thumbnail.jpeg>
</file>